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4607" r:id="rId2"/>
  </p:sldMasterIdLst>
  <p:notesMasterIdLst>
    <p:notesMasterId r:id="rId26"/>
  </p:notesMasterIdLst>
  <p:handoutMasterIdLst>
    <p:handoutMasterId r:id="rId27"/>
  </p:handoutMasterIdLst>
  <p:sldIdLst>
    <p:sldId id="256" r:id="rId3"/>
    <p:sldId id="566" r:id="rId4"/>
    <p:sldId id="546" r:id="rId5"/>
    <p:sldId id="549" r:id="rId6"/>
    <p:sldId id="657" r:id="rId7"/>
    <p:sldId id="653" r:id="rId8"/>
    <p:sldId id="487" r:id="rId9"/>
    <p:sldId id="541" r:id="rId10"/>
    <p:sldId id="588" r:id="rId11"/>
    <p:sldId id="548" r:id="rId12"/>
    <p:sldId id="590" r:id="rId13"/>
    <p:sldId id="655" r:id="rId14"/>
    <p:sldId id="654" r:id="rId15"/>
    <p:sldId id="656" r:id="rId16"/>
    <p:sldId id="583" r:id="rId17"/>
    <p:sldId id="585" r:id="rId18"/>
    <p:sldId id="584" r:id="rId19"/>
    <p:sldId id="574" r:id="rId20"/>
    <p:sldId id="488" r:id="rId21"/>
    <p:sldId id="489" r:id="rId22"/>
    <p:sldId id="544" r:id="rId23"/>
    <p:sldId id="492" r:id="rId24"/>
    <p:sldId id="519" r:id="rId25"/>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kie P" initials="" lastIdx="12" clrIdx="0"/>
  <p:cmAuthor id="2" name="Unknown User1" initials="Unknown User1"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6699"/>
    <a:srgbClr val="003399"/>
    <a:srgbClr val="FFFFFF"/>
    <a:srgbClr val="FF9966"/>
    <a:srgbClr val="CC66FF"/>
    <a:srgbClr val="CC0000"/>
    <a:srgbClr val="00808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41" autoAdjust="0"/>
  </p:normalViewPr>
  <p:slideViewPr>
    <p:cSldViewPr>
      <p:cViewPr varScale="1">
        <p:scale>
          <a:sx n="62" d="100"/>
          <a:sy n="62" d="100"/>
        </p:scale>
        <p:origin x="1356" y="2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1356" y="-84"/>
      </p:cViewPr>
      <p:guideLst>
        <p:guide orient="horz" pos="3024"/>
        <p:guide pos="2304"/>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lane\OneDrive\Documents\Arthur%20Personal\Squaw%20Valley\Board\2026-2027\Annual%20Meeting\Graphic%20Version%20of%20Budget%20for%20Annual%20Meeting%202026-202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lane\OneDrive\Documents\Arthur%20Personal\Squaw%20Valley\Board\2023-2024\Annual%20Meeting\Graphic%20Version%20Final%20Budget%202023-202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lane\Documents\Arthur%20Personal\Squaw%20Valley\Board\2022-2023\Annual%20Meeting\Graphic%20Version%20Final%20Budget%202022-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lane\OneDrive\Documents\Arthur%20Personal\Squaw%20Valley\Board\2025%20-%202026\Board%20meetings\Annual%20Meeting\Insuranc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plane\OneDrive\Documents\Arthur%20Personal\Squaw%20Valley\Board\2026-2027\Annual%20Meeting\Comparison%20of%20Insurance%20Options%20June%202026.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lane\OneDrive\Documents\Arthur%20Personal\Squaw%20Valley\Board\2026-2027\Annual%20Meeting\Electricity%20Expense%20graphic.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lane\OneDrive\Documents\Arthur%20Personal\Squaw%20Valley\Board\2026-2027\Annual%20Meeting\Electricity\Graphic%20for%20Electricity%202026%202027%20Annual%20Meeting.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lane\OneDrive\Documents\Arthur%20Personal\Squaw%20Valley\Board\2026-2027\Annual%20Meeting\propane.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plane\OneDrive\Documents\Arthur%20Personal\Squaw%20Valley\Board\2026-2027\Annual%20Meeting\PMA%20expense.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1A10-4326-A589-4EAF89A2C657}"/>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1A10-4326-A589-4EAF89A2C657}"/>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1A10-4326-A589-4EAF89A2C657}"/>
              </c:ext>
            </c:extLst>
          </c:dPt>
          <c:dPt>
            <c:idx val="3"/>
            <c:bubble3D val="0"/>
            <c:spPr>
              <a:solidFill>
                <a:schemeClr val="accent4"/>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7-1A10-4326-A589-4EAF89A2C657}"/>
              </c:ext>
            </c:extLst>
          </c:dPt>
          <c:dPt>
            <c:idx val="4"/>
            <c:bubble3D val="0"/>
            <c:spPr>
              <a:solidFill>
                <a:schemeClr val="accent5"/>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9-1A10-4326-A589-4EAF89A2C657}"/>
              </c:ext>
            </c:extLst>
          </c:dPt>
          <c:dPt>
            <c:idx val="5"/>
            <c:bubble3D val="0"/>
            <c:spPr>
              <a:solidFill>
                <a:schemeClr val="accent6"/>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B-1A10-4326-A589-4EAF89A2C657}"/>
              </c:ext>
            </c:extLst>
          </c:dPt>
          <c:dPt>
            <c:idx val="6"/>
            <c:bubble3D val="0"/>
            <c:spPr>
              <a:solidFill>
                <a:schemeClr val="accent1">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D-1A10-4326-A589-4EAF89A2C657}"/>
              </c:ext>
            </c:extLst>
          </c:dPt>
          <c:dPt>
            <c:idx val="7"/>
            <c:bubble3D val="0"/>
            <c:spPr>
              <a:solidFill>
                <a:schemeClr val="accent2">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F-1A10-4326-A589-4EAF89A2C657}"/>
              </c:ext>
            </c:extLst>
          </c:dPt>
          <c:dPt>
            <c:idx val="8"/>
            <c:bubble3D val="0"/>
            <c:spPr>
              <a:solidFill>
                <a:schemeClr val="accent3">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11-1A10-4326-A589-4EAF89A2C657}"/>
              </c:ext>
            </c:extLst>
          </c:dPt>
          <c:dLbls>
            <c:dLbl>
              <c:idx val="0"/>
              <c:layout>
                <c:manualLayout>
                  <c:x val="-0.16236418444158829"/>
                  <c:y val="0.1499118229798281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A10-4326-A589-4EAF89A2C657}"/>
                </c:ext>
              </c:extLst>
            </c:dLbl>
            <c:dLbl>
              <c:idx val="1"/>
              <c:layout>
                <c:manualLayout>
                  <c:x val="-0.20284940074888982"/>
                  <c:y val="-7.416541411173928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A10-4326-A589-4EAF89A2C657}"/>
                </c:ext>
              </c:extLst>
            </c:dLbl>
            <c:dLbl>
              <c:idx val="2"/>
              <c:layout>
                <c:manualLayout>
                  <c:x val="-0.14101417199102328"/>
                  <c:y val="-0.2131454216270688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A10-4326-A589-4EAF89A2C657}"/>
                </c:ext>
              </c:extLst>
            </c:dLbl>
            <c:dLbl>
              <c:idx val="4"/>
              <c:layout>
                <c:manualLayout>
                  <c:x val="-2.7442592068448721E-2"/>
                  <c:y val="-4.2539113874323291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A10-4326-A589-4EAF89A2C657}"/>
                </c:ext>
              </c:extLst>
            </c:dLbl>
            <c:dLbl>
              <c:idx val="5"/>
              <c:layout>
                <c:manualLayout>
                  <c:x val="8.1397927792909205E-2"/>
                  <c:y val="-0.2439260337848224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A10-4326-A589-4EAF89A2C657}"/>
                </c:ext>
              </c:extLst>
            </c:dLbl>
            <c:dLbl>
              <c:idx val="6"/>
              <c:layout>
                <c:manualLayout>
                  <c:x val="0.19092817802606726"/>
                  <c:y val="-9.043631612208993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A10-4326-A589-4EAF89A2C657}"/>
                </c:ext>
              </c:extLst>
            </c:dLbl>
            <c:dLbl>
              <c:idx val="7"/>
              <c:layout>
                <c:manualLayout>
                  <c:x val="0.17756454573997346"/>
                  <c:y val="0.1588463115104104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A10-4326-A589-4EAF89A2C657}"/>
                </c:ext>
              </c:extLst>
            </c:dLbl>
            <c:dLbl>
              <c:idx val="8"/>
              <c:layout>
                <c:manualLayout>
                  <c:x val="2.649681311933828E-2"/>
                  <c:y val="9.253954088168478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1A10-4326-A589-4EAF89A2C657}"/>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Sheet3!$D$4:$D$12</c:f>
              <c:strCache>
                <c:ptCount val="9"/>
                <c:pt idx="0">
                  <c:v>Electricity</c:v>
                </c:pt>
                <c:pt idx="1">
                  <c:v>Gas</c:v>
                </c:pt>
                <c:pt idx="2">
                  <c:v>Water</c:v>
                </c:pt>
                <c:pt idx="4">
                  <c:v>Cable TV</c:v>
                </c:pt>
                <c:pt idx="5">
                  <c:v>Maintenance</c:v>
                </c:pt>
                <c:pt idx="6">
                  <c:v>Management</c:v>
                </c:pt>
                <c:pt idx="7">
                  <c:v>Insurance</c:v>
                </c:pt>
                <c:pt idx="8">
                  <c:v>Other G&amp;A</c:v>
                </c:pt>
              </c:strCache>
            </c:strRef>
          </c:cat>
          <c:val>
            <c:numRef>
              <c:f>Sheet3!$E$4:$E$12</c:f>
              <c:numCache>
                <c:formatCode>0.0%</c:formatCode>
                <c:ptCount val="9"/>
                <c:pt idx="0">
                  <c:v>0.23998984633562886</c:v>
                </c:pt>
                <c:pt idx="1">
                  <c:v>0.10308288701664595</c:v>
                </c:pt>
                <c:pt idx="2">
                  <c:v>9.9217278753521737E-2</c:v>
                </c:pt>
                <c:pt idx="4">
                  <c:v>7.4090825043214275E-3</c:v>
                </c:pt>
                <c:pt idx="5">
                  <c:v>0.18120038733394797</c:v>
                </c:pt>
                <c:pt idx="6">
                  <c:v>0.11757891800336179</c:v>
                </c:pt>
                <c:pt idx="7">
                  <c:v>0.2093871142525621</c:v>
                </c:pt>
                <c:pt idx="8">
                  <c:v>3.9783551707986795E-2</c:v>
                </c:pt>
              </c:numCache>
            </c:numRef>
          </c:val>
          <c:extLst>
            <c:ext xmlns:c16="http://schemas.microsoft.com/office/drawing/2014/chart" uri="{C3380CC4-5D6E-409C-BE32-E72D297353CC}">
              <c16:uniqueId val="{00000012-1A10-4326-A589-4EAF89A2C657}"/>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57769241537055"/>
          <c:y val="8.9450378878418016E-2"/>
          <c:w val="0.58583682037451512"/>
          <c:h val="0.821099242243164"/>
        </c:manualLayout>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dirty="0"/>
              <a:t>Annual Insurance Expense</a:t>
            </a:r>
          </a:p>
        </c:rich>
      </c:tx>
      <c:layout>
        <c:manualLayout>
          <c:xMode val="edge"/>
          <c:yMode val="edge"/>
          <c:x val="0.28970150748729118"/>
          <c:y val="2.2346368715083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433197488193668"/>
          <c:y val="0.1669461429053212"/>
          <c:w val="0.81184432053200017"/>
          <c:h val="0.63317350694291707"/>
        </c:manualLayout>
      </c:layout>
      <c:barChart>
        <c:barDir val="col"/>
        <c:grouping val="clustered"/>
        <c:varyColors val="0"/>
        <c:ser>
          <c:idx val="0"/>
          <c:order val="0"/>
          <c:spPr>
            <a:solidFill>
              <a:schemeClr val="accent1"/>
            </a:solidFill>
            <a:ln>
              <a:noFill/>
            </a:ln>
            <a:effectLst/>
          </c:spPr>
          <c:invertIfNegative val="0"/>
          <c:dLbls>
            <c:dLbl>
              <c:idx val="9"/>
              <c:tx>
                <c:rich>
                  <a:bodyPr/>
                  <a:lstStyle/>
                  <a:p>
                    <a:r>
                      <a:rPr lang="en-US" dirty="0"/>
                      <a:t>$716</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9.0291512392478304E-2"/>
                      <c:h val="9.8640742532881701E-2"/>
                    </c:manualLayout>
                  </c15:layout>
                  <c15:showDataLabelsRange val="0"/>
                </c:ext>
                <c:ext xmlns:c16="http://schemas.microsoft.com/office/drawing/2014/chart" uri="{C3380CC4-5D6E-409C-BE32-E72D297353CC}">
                  <c16:uniqueId val="{00000000-EBF7-4A78-9DEA-756A6FB6CF60}"/>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Sheet1!$B$6:$K$6</c:f>
              <c:strCache>
                <c:ptCount val="10"/>
                <c:pt idx="0">
                  <c:v>FY 2016-17</c:v>
                </c:pt>
                <c:pt idx="1">
                  <c:v>FY 2017-18</c:v>
                </c:pt>
                <c:pt idx="2">
                  <c:v>FY 2018-19</c:v>
                </c:pt>
                <c:pt idx="3">
                  <c:v>FY2019-20</c:v>
                </c:pt>
                <c:pt idx="4">
                  <c:v>FY2020-21</c:v>
                </c:pt>
                <c:pt idx="5">
                  <c:v>FY2021-22</c:v>
                </c:pt>
                <c:pt idx="6">
                  <c:v>FY2022-23</c:v>
                </c:pt>
                <c:pt idx="7">
                  <c:v>FY2023-24</c:v>
                </c:pt>
                <c:pt idx="8">
                  <c:v>FY2024-25</c:v>
                </c:pt>
                <c:pt idx="9">
                  <c:v>FY2025-26</c:v>
                </c:pt>
              </c:strCache>
            </c:strRef>
          </c:cat>
          <c:val>
            <c:numRef>
              <c:f>Sheet1!$B$7:$K$7</c:f>
              <c:numCache>
                <c:formatCode>"$"#,##0</c:formatCode>
                <c:ptCount val="10"/>
                <c:pt idx="0">
                  <c:v>48.585000000000001</c:v>
                </c:pt>
                <c:pt idx="1">
                  <c:v>48.540999999999997</c:v>
                </c:pt>
                <c:pt idx="2">
                  <c:v>48.357999999999997</c:v>
                </c:pt>
                <c:pt idx="3">
                  <c:v>50.71</c:v>
                </c:pt>
                <c:pt idx="4">
                  <c:v>58.192999999999998</c:v>
                </c:pt>
                <c:pt idx="5">
                  <c:v>58.064</c:v>
                </c:pt>
                <c:pt idx="6">
                  <c:v>177.458</c:v>
                </c:pt>
                <c:pt idx="7">
                  <c:v>1250</c:v>
                </c:pt>
                <c:pt idx="8">
                  <c:v>900</c:v>
                </c:pt>
                <c:pt idx="9" formatCode="&quot;$&quot;#,##0_);[Red]\(&quot;$&quot;#,##0\)">
                  <c:v>700</c:v>
                </c:pt>
              </c:numCache>
            </c:numRef>
          </c:val>
          <c:extLst>
            <c:ext xmlns:c16="http://schemas.microsoft.com/office/drawing/2014/chart" uri="{C3380CC4-5D6E-409C-BE32-E72D297353CC}">
              <c16:uniqueId val="{00000001-EBF7-4A78-9DEA-756A6FB6CF60}"/>
            </c:ext>
          </c:extLst>
        </c:ser>
        <c:dLbls>
          <c:dLblPos val="outEnd"/>
          <c:showLegendKey val="0"/>
          <c:showVal val="1"/>
          <c:showCatName val="0"/>
          <c:showSerName val="0"/>
          <c:showPercent val="0"/>
          <c:showBubbleSize val="0"/>
        </c:dLbls>
        <c:gapWidth val="219"/>
        <c:overlap val="-27"/>
        <c:axId val="1673755984"/>
        <c:axId val="1673761744"/>
      </c:barChart>
      <c:catAx>
        <c:axId val="167375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3761744"/>
        <c:crosses val="autoZero"/>
        <c:auto val="1"/>
        <c:lblAlgn val="ctr"/>
        <c:lblOffset val="100"/>
        <c:noMultiLvlLbl val="0"/>
      </c:catAx>
      <c:valAx>
        <c:axId val="167376174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(000)</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737559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t>YEAR</a:t>
            </a:r>
            <a:r>
              <a:rPr lang="en-US" sz="1800" b="1" baseline="0"/>
              <a:t> to YEAR PERCENT CHANGE IN PROPERTY INSURANCE PREMIUMS</a:t>
            </a:r>
            <a:endParaRPr lang="en-US" sz="1800"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633541018815076"/>
          <c:y val="0.15618805693223273"/>
          <c:w val="0.88214274805905357"/>
          <c:h val="0.73948061323908609"/>
        </c:manualLayout>
      </c:layout>
      <c:barChart>
        <c:barDir val="col"/>
        <c:grouping val="clustered"/>
        <c:varyColors val="0"/>
        <c:ser>
          <c:idx val="0"/>
          <c:order val="0"/>
          <c:tx>
            <c:strRef>
              <c:f>'Historical Trends'!$B$14</c:f>
              <c:strCache>
                <c:ptCount val="1"/>
                <c:pt idx="0">
                  <c:v>PTH and Mamich</c:v>
                </c:pt>
              </c:strCache>
            </c:strRef>
          </c:tx>
          <c:spPr>
            <a:solidFill>
              <a:schemeClr val="accent1"/>
            </a:solidFill>
            <a:ln>
              <a:noFill/>
            </a:ln>
            <a:effectLst/>
          </c:spPr>
          <c:invertIfNegative val="0"/>
          <c:dLbls>
            <c:dLbl>
              <c:idx val="3"/>
              <c:layout>
                <c:manualLayout>
                  <c:x val="-4.224675309358427E-2"/>
                  <c:y val="2.50785624212351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E56-4F5A-BA53-7A65A379265C}"/>
                </c:ext>
              </c:extLst>
            </c:dLbl>
            <c:dLbl>
              <c:idx val="4"/>
              <c:layout>
                <c:manualLayout>
                  <c:x val="-9.6015347939964243E-3"/>
                  <c:y val="7.2727455833444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E56-4F5A-BA53-7A65A379265C}"/>
                </c:ext>
              </c:extLst>
            </c:dLbl>
            <c:dLbl>
              <c:idx val="5"/>
              <c:layout>
                <c:manualLayout>
                  <c:x val="-7.6812278351971403E-3"/>
                  <c:y val="7.27272583660043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E56-4F5A-BA53-7A65A379265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'Historical Trends'!$C$13:$H$13</c:f>
              <c:numCache>
                <c:formatCode>General</c:formatCode>
                <c:ptCount val="6"/>
                <c:pt idx="0">
                  <c:v>2022</c:v>
                </c:pt>
                <c:pt idx="1">
                  <c:v>2023</c:v>
                </c:pt>
                <c:pt idx="2">
                  <c:v>2024</c:v>
                </c:pt>
                <c:pt idx="3">
                  <c:v>2025</c:v>
                </c:pt>
                <c:pt idx="4">
                  <c:v>2026</c:v>
                </c:pt>
                <c:pt idx="5">
                  <c:v>2027</c:v>
                </c:pt>
              </c:numCache>
            </c:numRef>
          </c:cat>
          <c:val>
            <c:numRef>
              <c:f>'Historical Trends'!$C$14:$H$14</c:f>
              <c:numCache>
                <c:formatCode>0.0%</c:formatCode>
                <c:ptCount val="6"/>
                <c:pt idx="0">
                  <c:v>3.4482758620689724E-2</c:v>
                </c:pt>
                <c:pt idx="1">
                  <c:v>1.75</c:v>
                </c:pt>
                <c:pt idx="2">
                  <c:v>8.6969696969696972</c:v>
                </c:pt>
                <c:pt idx="3">
                  <c:v>-0.375</c:v>
                </c:pt>
                <c:pt idx="4">
                  <c:v>-0.19999999999999996</c:v>
                </c:pt>
                <c:pt idx="5">
                  <c:v>-0.30000000000000004</c:v>
                </c:pt>
              </c:numCache>
            </c:numRef>
          </c:val>
          <c:extLst>
            <c:ext xmlns:c16="http://schemas.microsoft.com/office/drawing/2014/chart" uri="{C3380CC4-5D6E-409C-BE32-E72D297353CC}">
              <c16:uniqueId val="{00000003-3E56-4F5A-BA53-7A65A379265C}"/>
            </c:ext>
          </c:extLst>
        </c:ser>
        <c:ser>
          <c:idx val="1"/>
          <c:order val="1"/>
          <c:tx>
            <c:strRef>
              <c:f>'Historical Trends'!$B$15</c:f>
              <c:strCache>
                <c:ptCount val="1"/>
                <c:pt idx="0">
                  <c:v>SB/HE and Marsh</c:v>
                </c:pt>
              </c:strCache>
            </c:strRef>
          </c:tx>
          <c:spPr>
            <a:solidFill>
              <a:srgbClr val="00B0F0"/>
            </a:solidFill>
            <a:ln>
              <a:noFill/>
            </a:ln>
            <a:effectLst/>
          </c:spPr>
          <c:invertIfNegative val="0"/>
          <c:dLbls>
            <c:dLbl>
              <c:idx val="0"/>
              <c:layout>
                <c:manualLayout>
                  <c:x val="1.9203069587992849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E56-4F5A-BA53-7A65A379265C}"/>
                </c:ext>
              </c:extLst>
            </c:dLbl>
            <c:dLbl>
              <c:idx val="4"/>
              <c:layout>
                <c:manualLayout>
                  <c:x val="2.0163298670028664E-2"/>
                  <c:y val="9.1536229548790843E-2"/>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7.4287150303786506E-2"/>
                      <c:h val="6.249528546485613E-2"/>
                    </c:manualLayout>
                  </c15:layout>
                </c:ext>
                <c:ext xmlns:c16="http://schemas.microsoft.com/office/drawing/2014/chart" uri="{C3380CC4-5D6E-409C-BE32-E72D297353CC}">
                  <c16:uniqueId val="{00000004-3E56-4F5A-BA53-7A65A379265C}"/>
                </c:ext>
              </c:extLst>
            </c:dLbl>
            <c:dLbl>
              <c:idx val="5"/>
              <c:layout>
                <c:manualLayout>
                  <c:x val="2.3043683505591418E-2"/>
                  <c:y val="9.78058207872394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E56-4F5A-BA53-7A65A379265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'Historical Trends'!$C$13:$H$13</c:f>
              <c:numCache>
                <c:formatCode>General</c:formatCode>
                <c:ptCount val="6"/>
                <c:pt idx="0">
                  <c:v>2022</c:v>
                </c:pt>
                <c:pt idx="1">
                  <c:v>2023</c:v>
                </c:pt>
                <c:pt idx="2">
                  <c:v>2024</c:v>
                </c:pt>
                <c:pt idx="3">
                  <c:v>2025</c:v>
                </c:pt>
                <c:pt idx="4">
                  <c:v>2026</c:v>
                </c:pt>
                <c:pt idx="5">
                  <c:v>2027</c:v>
                </c:pt>
              </c:numCache>
            </c:numRef>
          </c:cat>
          <c:val>
            <c:numRef>
              <c:f>'Historical Trends'!$C$15:$H$15</c:f>
              <c:numCache>
                <c:formatCode>0.0%</c:formatCode>
                <c:ptCount val="6"/>
                <c:pt idx="0">
                  <c:v>0.17</c:v>
                </c:pt>
                <c:pt idx="1">
                  <c:v>0.06</c:v>
                </c:pt>
                <c:pt idx="2">
                  <c:v>0.33</c:v>
                </c:pt>
                <c:pt idx="3">
                  <c:v>0.08</c:v>
                </c:pt>
                <c:pt idx="4">
                  <c:v>-0.05</c:v>
                </c:pt>
                <c:pt idx="5">
                  <c:v>-0.26</c:v>
                </c:pt>
              </c:numCache>
            </c:numRef>
          </c:val>
          <c:extLst>
            <c:ext xmlns:c16="http://schemas.microsoft.com/office/drawing/2014/chart" uri="{C3380CC4-5D6E-409C-BE32-E72D297353CC}">
              <c16:uniqueId val="{00000006-3E56-4F5A-BA53-7A65A379265C}"/>
            </c:ext>
          </c:extLst>
        </c:ser>
        <c:dLbls>
          <c:dLblPos val="outEnd"/>
          <c:showLegendKey val="0"/>
          <c:showVal val="1"/>
          <c:showCatName val="0"/>
          <c:showSerName val="0"/>
          <c:showPercent val="0"/>
          <c:showBubbleSize val="0"/>
        </c:dLbls>
        <c:gapWidth val="219"/>
        <c:overlap val="-27"/>
        <c:axId val="195209072"/>
        <c:axId val="195209552"/>
      </c:barChart>
      <c:catAx>
        <c:axId val="19520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95209552"/>
        <c:crosses val="autoZero"/>
        <c:auto val="1"/>
        <c:lblAlgn val="ctr"/>
        <c:lblOffset val="100"/>
        <c:noMultiLvlLbl val="0"/>
      </c:catAx>
      <c:valAx>
        <c:axId val="195209552"/>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520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t>Annual Electricity Expense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6075672359136934E-2"/>
          <c:y val="0.20506666666666667"/>
          <c:w val="0.88275549647203189"/>
          <c:h val="0.58687244094488189"/>
        </c:manualLayout>
      </c:layout>
      <c:barChart>
        <c:barDir val="col"/>
        <c:grouping val="clustered"/>
        <c:varyColors val="0"/>
        <c:ser>
          <c:idx val="0"/>
          <c:order val="0"/>
          <c:tx>
            <c:strRef>
              <c:f>'Annual Expense'!$A$7</c:f>
              <c:strCache>
                <c:ptCount val="1"/>
                <c:pt idx="0">
                  <c:v>Annual Electricity Expense</c:v>
                </c:pt>
              </c:strCache>
            </c:strRef>
          </c:tx>
          <c:spPr>
            <a:solidFill>
              <a:schemeClr val="accent1"/>
            </a:solidFill>
            <a:ln>
              <a:noFill/>
            </a:ln>
            <a:effectLst/>
          </c:spPr>
          <c:invertIfNegative val="0"/>
          <c:dPt>
            <c:idx val="10"/>
            <c:invertIfNegative val="0"/>
            <c:bubble3D val="0"/>
            <c:spPr>
              <a:solidFill>
                <a:srgbClr val="FFFF00"/>
              </a:solidFill>
              <a:ln>
                <a:noFill/>
              </a:ln>
              <a:effectLst/>
            </c:spPr>
            <c:extLst>
              <c:ext xmlns:c16="http://schemas.microsoft.com/office/drawing/2014/chart" uri="{C3380CC4-5D6E-409C-BE32-E72D297353CC}">
                <c16:uniqueId val="{00000001-E876-4067-AAC8-C397BB4E5D29}"/>
              </c:ext>
            </c:extLst>
          </c:dPt>
          <c:dLbls>
            <c:dLbl>
              <c:idx val="10"/>
              <c:tx>
                <c:rich>
                  <a:bodyPr/>
                  <a:lstStyle/>
                  <a:p>
                    <a:r>
                      <a:rPr lang="en-US"/>
                      <a:t>$745*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876-4067-AAC8-C397BB4E5D2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'Annual Expense'!$B$6:$L$6</c:f>
              <c:strCache>
                <c:ptCount val="11"/>
                <c:pt idx="0">
                  <c:v>FY 2016-17</c:v>
                </c:pt>
                <c:pt idx="1">
                  <c:v>FY 2017-18</c:v>
                </c:pt>
                <c:pt idx="2">
                  <c:v>FY 2018-19</c:v>
                </c:pt>
                <c:pt idx="3">
                  <c:v>FY2019-20</c:v>
                </c:pt>
                <c:pt idx="4">
                  <c:v>FY2020-21</c:v>
                </c:pt>
                <c:pt idx="5">
                  <c:v>FY2021-22</c:v>
                </c:pt>
                <c:pt idx="6">
                  <c:v>FY2022-23</c:v>
                </c:pt>
                <c:pt idx="7">
                  <c:v>FY2023-24</c:v>
                </c:pt>
                <c:pt idx="8">
                  <c:v>FY2024-25</c:v>
                </c:pt>
                <c:pt idx="9">
                  <c:v>FY2025-26</c:v>
                </c:pt>
                <c:pt idx="10">
                  <c:v>FY2026-27</c:v>
                </c:pt>
              </c:strCache>
            </c:strRef>
          </c:cat>
          <c:val>
            <c:numRef>
              <c:f>'Annual Expense'!$B$7:$L$7</c:f>
              <c:numCache>
                <c:formatCode>"$"#,##0</c:formatCode>
                <c:ptCount val="11"/>
                <c:pt idx="0">
                  <c:v>231.846</c:v>
                </c:pt>
                <c:pt idx="1">
                  <c:v>222.86600000000001</c:v>
                </c:pt>
                <c:pt idx="2">
                  <c:v>169.91200000000001</c:v>
                </c:pt>
                <c:pt idx="3">
                  <c:v>156.20400000000001</c:v>
                </c:pt>
                <c:pt idx="4">
                  <c:v>262.14400000000001</c:v>
                </c:pt>
                <c:pt idx="5">
                  <c:v>297.33600000000001</c:v>
                </c:pt>
                <c:pt idx="6">
                  <c:v>329.327</c:v>
                </c:pt>
                <c:pt idx="7">
                  <c:v>532</c:v>
                </c:pt>
                <c:pt idx="8">
                  <c:v>644</c:v>
                </c:pt>
                <c:pt idx="9" formatCode="&quot;$&quot;#,##0_);[Red]\(&quot;$&quot;#,##0\)">
                  <c:v>585</c:v>
                </c:pt>
                <c:pt idx="10" formatCode="&quot;$&quot;#,##0_);[Red]\(&quot;$&quot;#,##0\)">
                  <c:v>745</c:v>
                </c:pt>
              </c:numCache>
            </c:numRef>
          </c:val>
          <c:extLst>
            <c:ext xmlns:c16="http://schemas.microsoft.com/office/drawing/2014/chart" uri="{C3380CC4-5D6E-409C-BE32-E72D297353CC}">
              <c16:uniqueId val="{00000002-E876-4067-AAC8-C397BB4E5D29}"/>
            </c:ext>
          </c:extLst>
        </c:ser>
        <c:dLbls>
          <c:dLblPos val="outEnd"/>
          <c:showLegendKey val="0"/>
          <c:showVal val="1"/>
          <c:showCatName val="0"/>
          <c:showSerName val="0"/>
          <c:showPercent val="0"/>
          <c:showBubbleSize val="0"/>
        </c:dLbls>
        <c:gapWidth val="219"/>
        <c:overlap val="-27"/>
        <c:axId val="268146288"/>
        <c:axId val="268145808"/>
      </c:barChart>
      <c:catAx>
        <c:axId val="26814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8145808"/>
        <c:crosses val="autoZero"/>
        <c:auto val="1"/>
        <c:lblAlgn val="ctr"/>
        <c:lblOffset val="100"/>
        <c:noMultiLvlLbl val="0"/>
      </c:catAx>
      <c:valAx>
        <c:axId val="268145808"/>
        <c:scaling>
          <c:orientation val="minMax"/>
        </c:scaling>
        <c:delete val="0"/>
        <c:axPos val="l"/>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81462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505433528387863"/>
          <c:y val="0.19472070280125975"/>
          <c:w val="0.84494566471612143"/>
          <c:h val="0.62750556463261586"/>
        </c:manualLayout>
      </c:layout>
      <c:lineChart>
        <c:grouping val="standard"/>
        <c:varyColors val="0"/>
        <c:ser>
          <c:idx val="0"/>
          <c:order val="0"/>
          <c:tx>
            <c:strRef>
              <c:f>Sheet1!$A$18</c:f>
              <c:strCache>
                <c:ptCount val="1"/>
                <c:pt idx="0">
                  <c:v>Price Per KWH</c:v>
                </c:pt>
              </c:strCache>
            </c:strRef>
          </c:tx>
          <c:spPr>
            <a:ln w="28575" cap="rnd">
              <a:solidFill>
                <a:schemeClr val="accent1"/>
              </a:solidFill>
              <a:round/>
            </a:ln>
            <a:effectLst/>
          </c:spPr>
          <c:marker>
            <c:symbol val="none"/>
          </c:marker>
          <c:dLbls>
            <c:dLbl>
              <c:idx val="5"/>
              <c:delete val="1"/>
              <c:extLst>
                <c:ext xmlns:c15="http://schemas.microsoft.com/office/drawing/2012/chart" uri="{CE6537A1-D6FC-4f65-9D91-7224C49458BB}"/>
                <c:ext xmlns:c16="http://schemas.microsoft.com/office/drawing/2014/chart" uri="{C3380CC4-5D6E-409C-BE32-E72D297353CC}">
                  <c16:uniqueId val="{00000003-3020-44D7-A172-6B281296E33D}"/>
                </c:ext>
              </c:extLst>
            </c:dLbl>
            <c:dLbl>
              <c:idx val="6"/>
              <c:layout>
                <c:manualLayout>
                  <c:x val="-8.6613413634881523E-2"/>
                  <c:y val="-5.30149653098435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020-44D7-A172-6B281296E33D}"/>
                </c:ext>
              </c:extLst>
            </c:dLbl>
            <c:dLbl>
              <c:idx val="8"/>
              <c:delete val="1"/>
              <c:extLst>
                <c:ext xmlns:c15="http://schemas.microsoft.com/office/drawing/2012/chart" uri="{CE6537A1-D6FC-4f65-9D91-7224C49458BB}"/>
                <c:ext xmlns:c16="http://schemas.microsoft.com/office/drawing/2014/chart" uri="{C3380CC4-5D6E-409C-BE32-E72D297353CC}">
                  <c16:uniqueId val="{00000005-3020-44D7-A172-6B281296E33D}"/>
                </c:ext>
              </c:extLst>
            </c:dLbl>
            <c:dLbl>
              <c:idx val="10"/>
              <c:delete val="1"/>
              <c:extLst>
                <c:ext xmlns:c15="http://schemas.microsoft.com/office/drawing/2012/chart" uri="{CE6537A1-D6FC-4f65-9D91-7224C49458BB}"/>
                <c:ext xmlns:c16="http://schemas.microsoft.com/office/drawing/2014/chart" uri="{C3380CC4-5D6E-409C-BE32-E72D297353CC}">
                  <c16:uniqueId val="{00000006-3020-44D7-A172-6B281296E33D}"/>
                </c:ext>
              </c:extLst>
            </c:dLbl>
            <c:dLbl>
              <c:idx val="13"/>
              <c:layout>
                <c:manualLayout>
                  <c:x val="-5.6948805894427634E-2"/>
                  <c:y val="3.1564490540124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020-44D7-A172-6B281296E33D}"/>
                </c:ext>
              </c:extLst>
            </c:dLbl>
            <c:dLbl>
              <c:idx val="15"/>
              <c:layout>
                <c:manualLayout>
                  <c:x val="-4.3779141104294476E-2"/>
                  <c:y val="1.31860201249244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020-44D7-A172-6B281296E33D}"/>
                </c:ext>
              </c:extLst>
            </c:dLbl>
            <c:dLbl>
              <c:idx val="16"/>
              <c:layout>
                <c:manualLayout>
                  <c:x val="-8.2543522884727695E-3"/>
                  <c:y val="-4.4615107977552033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9.3132152790949052E-2"/>
                      <c:h val="6.84390613530345E-2"/>
                    </c:manualLayout>
                  </c15:layout>
                </c:ext>
                <c:ext xmlns:c16="http://schemas.microsoft.com/office/drawing/2014/chart" uri="{C3380CC4-5D6E-409C-BE32-E72D297353CC}">
                  <c16:uniqueId val="{00000001-3020-44D7-A172-6B281296E33D}"/>
                </c:ext>
              </c:extLst>
            </c:dLbl>
            <c:dLbl>
              <c:idx val="17"/>
              <c:delete val="1"/>
              <c:extLst>
                <c:ext xmlns:c15="http://schemas.microsoft.com/office/drawing/2012/chart" uri="{CE6537A1-D6FC-4f65-9D91-7224C49458BB}"/>
                <c:ext xmlns:c16="http://schemas.microsoft.com/office/drawing/2014/chart" uri="{C3380CC4-5D6E-409C-BE32-E72D297353CC}">
                  <c16:uniqueId val="{00000007-3020-44D7-A172-6B281296E33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Sheet1!$B$17:$S$17</c:f>
              <c:numCache>
                <c:formatCode>[$-409]mmm\-yy;@</c:formatCode>
                <c:ptCount val="18"/>
                <c:pt idx="0">
                  <c:v>43135</c:v>
                </c:pt>
                <c:pt idx="1">
                  <c:v>43284</c:v>
                </c:pt>
                <c:pt idx="2">
                  <c:v>43500</c:v>
                </c:pt>
                <c:pt idx="3">
                  <c:v>43649</c:v>
                </c:pt>
                <c:pt idx="4">
                  <c:v>43865</c:v>
                </c:pt>
                <c:pt idx="5">
                  <c:v>44014</c:v>
                </c:pt>
                <c:pt idx="6">
                  <c:v>44230</c:v>
                </c:pt>
                <c:pt idx="7">
                  <c:v>44379</c:v>
                </c:pt>
                <c:pt idx="8">
                  <c:v>44595</c:v>
                </c:pt>
                <c:pt idx="9">
                  <c:v>44744</c:v>
                </c:pt>
                <c:pt idx="10">
                  <c:v>44960</c:v>
                </c:pt>
                <c:pt idx="11">
                  <c:v>45109</c:v>
                </c:pt>
                <c:pt idx="12">
                  <c:v>45325</c:v>
                </c:pt>
                <c:pt idx="13">
                  <c:v>45474</c:v>
                </c:pt>
                <c:pt idx="14">
                  <c:v>45690</c:v>
                </c:pt>
                <c:pt idx="15">
                  <c:v>45839</c:v>
                </c:pt>
                <c:pt idx="16">
                  <c:v>46055</c:v>
                </c:pt>
                <c:pt idx="17">
                  <c:v>46204</c:v>
                </c:pt>
              </c:numCache>
            </c:numRef>
          </c:cat>
          <c:val>
            <c:numRef>
              <c:f>Sheet1!$B$18:$S$18</c:f>
              <c:numCache>
                <c:formatCode>_("$"* #,##0.00_);_("$"* \(#,##0.00\);_("$"* "-"??_);_(@_)</c:formatCode>
                <c:ptCount val="18"/>
                <c:pt idx="0">
                  <c:v>0.11673808075893945</c:v>
                </c:pt>
                <c:pt idx="1">
                  <c:v>0.13179282542650153</c:v>
                </c:pt>
                <c:pt idx="2">
                  <c:v>6.9529963235294118E-2</c:v>
                </c:pt>
                <c:pt idx="3">
                  <c:v>0.10083280590717299</c:v>
                </c:pt>
                <c:pt idx="4">
                  <c:v>8.2462724935732645E-2</c:v>
                </c:pt>
                <c:pt idx="5">
                  <c:v>0.15273963452088452</c:v>
                </c:pt>
                <c:pt idx="6">
                  <c:v>0.14863499446290143</c:v>
                </c:pt>
                <c:pt idx="7">
                  <c:v>0.18069455353451841</c:v>
                </c:pt>
                <c:pt idx="8">
                  <c:v>0.17324628014366342</c:v>
                </c:pt>
                <c:pt idx="9">
                  <c:v>0.18586916003976142</c:v>
                </c:pt>
                <c:pt idx="10">
                  <c:v>0.18044362068965519</c:v>
                </c:pt>
                <c:pt idx="11">
                  <c:v>0.26574603384452666</c:v>
                </c:pt>
                <c:pt idx="12">
                  <c:v>0.34790874118401366</c:v>
                </c:pt>
                <c:pt idx="13">
                  <c:v>0.31549285880167205</c:v>
                </c:pt>
                <c:pt idx="14">
                  <c:v>0.37408145251396652</c:v>
                </c:pt>
                <c:pt idx="15">
                  <c:v>0.27915093980187961</c:v>
                </c:pt>
                <c:pt idx="16">
                  <c:v>0.40199282511210765</c:v>
                </c:pt>
                <c:pt idx="17">
                  <c:v>0.39350766233766227</c:v>
                </c:pt>
              </c:numCache>
            </c:numRef>
          </c:val>
          <c:smooth val="0"/>
          <c:extLst>
            <c:ext xmlns:c16="http://schemas.microsoft.com/office/drawing/2014/chart" uri="{C3380CC4-5D6E-409C-BE32-E72D297353CC}">
              <c16:uniqueId val="{00000002-3020-44D7-A172-6B281296E33D}"/>
            </c:ext>
          </c:extLst>
        </c:ser>
        <c:dLbls>
          <c:dLblPos val="t"/>
          <c:showLegendKey val="0"/>
          <c:showVal val="1"/>
          <c:showCatName val="0"/>
          <c:showSerName val="0"/>
          <c:showPercent val="0"/>
          <c:showBubbleSize val="0"/>
        </c:dLbls>
        <c:smooth val="0"/>
        <c:axId val="418264160"/>
        <c:axId val="418265120"/>
      </c:lineChart>
      <c:dateAx>
        <c:axId val="418264160"/>
        <c:scaling>
          <c:orientation val="minMax"/>
        </c:scaling>
        <c:delete val="0"/>
        <c:axPos val="b"/>
        <c:numFmt formatCode="[$-409]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8265120"/>
        <c:crosses val="autoZero"/>
        <c:auto val="1"/>
        <c:lblOffset val="100"/>
        <c:baseTimeUnit val="months"/>
      </c:dateAx>
      <c:valAx>
        <c:axId val="418265120"/>
        <c:scaling>
          <c:orientation val="minMax"/>
        </c:scaling>
        <c:delete val="0"/>
        <c:axPos val="l"/>
        <c:numFmt formatCode="_(&quot;$&quot;* #,##0.00_);_(&quot;$&quot;* \(#,##0.0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8264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t>Propane Gas Prices Per Gallon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'Table 1'!$A$20</c:f>
              <c:strCache>
                <c:ptCount val="1"/>
                <c:pt idx="0">
                  <c:v>Propane Gas Prices Per Gallon</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'Table 1'!$B$19:$Q$19</c:f>
              <c:numCache>
                <c:formatCode>[$-409]mmm\-yy;@</c:formatCode>
                <c:ptCount val="16"/>
                <c:pt idx="0">
                  <c:v>43647</c:v>
                </c:pt>
                <c:pt idx="1">
                  <c:v>43832</c:v>
                </c:pt>
                <c:pt idx="2">
                  <c:v>44017</c:v>
                </c:pt>
                <c:pt idx="3">
                  <c:v>44202</c:v>
                </c:pt>
                <c:pt idx="4">
                  <c:v>44387</c:v>
                </c:pt>
                <c:pt idx="5">
                  <c:v>44572</c:v>
                </c:pt>
                <c:pt idx="6">
                  <c:v>44757</c:v>
                </c:pt>
                <c:pt idx="7">
                  <c:v>44942</c:v>
                </c:pt>
                <c:pt idx="8">
                  <c:v>45127</c:v>
                </c:pt>
                <c:pt idx="9">
                  <c:v>45312</c:v>
                </c:pt>
                <c:pt idx="10">
                  <c:v>45497</c:v>
                </c:pt>
                <c:pt idx="11" formatCode="d\-mmm">
                  <c:v>45682</c:v>
                </c:pt>
                <c:pt idx="12" formatCode="d\-mmm">
                  <c:v>45863</c:v>
                </c:pt>
                <c:pt idx="13">
                  <c:v>46048</c:v>
                </c:pt>
                <c:pt idx="14">
                  <c:v>46233</c:v>
                </c:pt>
                <c:pt idx="15">
                  <c:v>46290</c:v>
                </c:pt>
              </c:numCache>
            </c:numRef>
          </c:cat>
          <c:val>
            <c:numRef>
              <c:f>'Table 1'!$B$20:$Q$20</c:f>
              <c:numCache>
                <c:formatCode>\$0.00</c:formatCode>
                <c:ptCount val="16"/>
                <c:pt idx="0">
                  <c:v>1.48</c:v>
                </c:pt>
                <c:pt idx="1">
                  <c:v>1.52</c:v>
                </c:pt>
                <c:pt idx="2">
                  <c:v>1.39</c:v>
                </c:pt>
                <c:pt idx="3">
                  <c:v>1.65</c:v>
                </c:pt>
                <c:pt idx="4">
                  <c:v>1.89</c:v>
                </c:pt>
                <c:pt idx="5">
                  <c:v>2.19</c:v>
                </c:pt>
                <c:pt idx="6">
                  <c:v>2.42</c:v>
                </c:pt>
                <c:pt idx="7">
                  <c:v>2.38</c:v>
                </c:pt>
                <c:pt idx="8">
                  <c:v>1.99</c:v>
                </c:pt>
                <c:pt idx="9">
                  <c:v>1.81</c:v>
                </c:pt>
                <c:pt idx="10">
                  <c:v>1.82</c:v>
                </c:pt>
                <c:pt idx="11">
                  <c:v>1.93</c:v>
                </c:pt>
                <c:pt idx="12">
                  <c:v>1.8</c:v>
                </c:pt>
                <c:pt idx="13" formatCode="_(&quot;$&quot;* #,##0.00_);_(&quot;$&quot;* \(#,##0.00\);_(&quot;$&quot;* &quot;-&quot;??_);_(@_)">
                  <c:v>1.64</c:v>
                </c:pt>
                <c:pt idx="14" formatCode="_(&quot;$&quot;* #,##0.00_);_(&quot;$&quot;* \(#,##0.00\);_(&quot;$&quot;* &quot;-&quot;??_);_(@_)">
                  <c:v>1.78</c:v>
                </c:pt>
                <c:pt idx="15" formatCode="_(&quot;$&quot;* #,##0.00_);_(&quot;$&quot;* \(#,##0.00\);_(&quot;$&quot;* &quot;-&quot;??_);_(@_)">
                  <c:v>1.55</c:v>
                </c:pt>
              </c:numCache>
            </c:numRef>
          </c:val>
          <c:smooth val="0"/>
          <c:extLst>
            <c:ext xmlns:c16="http://schemas.microsoft.com/office/drawing/2014/chart" uri="{C3380CC4-5D6E-409C-BE32-E72D297353CC}">
              <c16:uniqueId val="{00000000-56A6-4ABB-8AF0-5FB0A4940C69}"/>
            </c:ext>
          </c:extLst>
        </c:ser>
        <c:dLbls>
          <c:dLblPos val="t"/>
          <c:showLegendKey val="0"/>
          <c:showVal val="1"/>
          <c:showCatName val="0"/>
          <c:showSerName val="0"/>
          <c:showPercent val="0"/>
          <c:showBubbleSize val="0"/>
        </c:dLbls>
        <c:smooth val="0"/>
        <c:axId val="459420688"/>
        <c:axId val="459420208"/>
      </c:lineChart>
      <c:dateAx>
        <c:axId val="459420688"/>
        <c:scaling>
          <c:orientation val="minMax"/>
        </c:scaling>
        <c:delete val="0"/>
        <c:axPos val="b"/>
        <c:numFmt formatCode="[$-409]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9420208"/>
        <c:crosses val="autoZero"/>
        <c:auto val="1"/>
        <c:lblOffset val="100"/>
        <c:baseTimeUnit val="months"/>
      </c:dateAx>
      <c:valAx>
        <c:axId val="45942020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9420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t>Property Management Expense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'Table 1'!$D$12</c:f>
              <c:strCache>
                <c:ptCount val="1"/>
                <c:pt idx="0">
                  <c:v>Property Management Expense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 1'!$E$11:$R$11</c:f>
              <c:strCache>
                <c:ptCount val="14"/>
                <c:pt idx="0">
                  <c:v>FY 2013-14</c:v>
                </c:pt>
                <c:pt idx="1">
                  <c:v>FY 2014-15</c:v>
                </c:pt>
                <c:pt idx="2">
                  <c:v>FY 2015-16</c:v>
                </c:pt>
                <c:pt idx="3">
                  <c:v>FY 2016-17</c:v>
                </c:pt>
                <c:pt idx="4">
                  <c:v>FY 2017-18</c:v>
                </c:pt>
                <c:pt idx="5">
                  <c:v>FY 2018-19</c:v>
                </c:pt>
                <c:pt idx="6">
                  <c:v>FY2019-20</c:v>
                </c:pt>
                <c:pt idx="7">
                  <c:v>FY2020-21</c:v>
                </c:pt>
                <c:pt idx="8">
                  <c:v>FY2021-22</c:v>
                </c:pt>
                <c:pt idx="9">
                  <c:v>FY2022-23</c:v>
                </c:pt>
                <c:pt idx="10">
                  <c:v>FY2023-24</c:v>
                </c:pt>
                <c:pt idx="11">
                  <c:v>FY2024-25</c:v>
                </c:pt>
                <c:pt idx="12">
                  <c:v>FY2025-26</c:v>
                </c:pt>
                <c:pt idx="13">
                  <c:v>FY2026-27</c:v>
                </c:pt>
              </c:strCache>
            </c:strRef>
          </c:cat>
          <c:val>
            <c:numRef>
              <c:f>'Table 1'!$E$12:$R$12</c:f>
              <c:numCache>
                <c:formatCode>\$#,##0</c:formatCode>
                <c:ptCount val="14"/>
                <c:pt idx="0">
                  <c:v>250.92500000000001</c:v>
                </c:pt>
                <c:pt idx="1">
                  <c:v>250.92500000000001</c:v>
                </c:pt>
                <c:pt idx="2">
                  <c:v>260.64499999999998</c:v>
                </c:pt>
                <c:pt idx="3">
                  <c:v>246.32499999999999</c:v>
                </c:pt>
                <c:pt idx="4">
                  <c:v>278.21800000000002</c:v>
                </c:pt>
                <c:pt idx="5">
                  <c:v>303.94799999999998</c:v>
                </c:pt>
                <c:pt idx="6">
                  <c:v>330.32499999999999</c:v>
                </c:pt>
                <c:pt idx="7">
                  <c:v>327.96</c:v>
                </c:pt>
                <c:pt idx="8">
                  <c:v>344.55200000000002</c:v>
                </c:pt>
                <c:pt idx="9">
                  <c:v>385.48</c:v>
                </c:pt>
                <c:pt idx="10">
                  <c:v>385.48</c:v>
                </c:pt>
                <c:pt idx="11">
                  <c:v>343.5</c:v>
                </c:pt>
                <c:pt idx="12">
                  <c:v>347</c:v>
                </c:pt>
                <c:pt idx="13">
                  <c:v>365</c:v>
                </c:pt>
              </c:numCache>
            </c:numRef>
          </c:val>
          <c:extLst>
            <c:ext xmlns:c16="http://schemas.microsoft.com/office/drawing/2014/chart" uri="{C3380CC4-5D6E-409C-BE32-E72D297353CC}">
              <c16:uniqueId val="{00000000-5ADA-4682-B4B6-1B64A0F94411}"/>
            </c:ext>
          </c:extLst>
        </c:ser>
        <c:dLbls>
          <c:dLblPos val="outEnd"/>
          <c:showLegendKey val="0"/>
          <c:showVal val="1"/>
          <c:showCatName val="0"/>
          <c:showSerName val="0"/>
          <c:showPercent val="0"/>
          <c:showBubbleSize val="0"/>
        </c:dLbls>
        <c:gapWidth val="219"/>
        <c:overlap val="-27"/>
        <c:axId val="576580656"/>
        <c:axId val="576581136"/>
      </c:barChart>
      <c:catAx>
        <c:axId val="57658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6581136"/>
        <c:crosses val="autoZero"/>
        <c:auto val="1"/>
        <c:lblAlgn val="ctr"/>
        <c:lblOffset val="100"/>
        <c:noMultiLvlLbl val="0"/>
      </c:catAx>
      <c:valAx>
        <c:axId val="57658113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6580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46CDC89-11C3-0837-0C5E-B7ECB646ED28}"/>
              </a:ext>
            </a:extLst>
          </p:cNvPr>
          <p:cNvSpPr>
            <a:spLocks noGrp="1" noChangeArrowheads="1"/>
          </p:cNvSpPr>
          <p:nvPr>
            <p:ph type="hdr" sz="quarter"/>
          </p:nvPr>
        </p:nvSpPr>
        <p:spPr bwMode="auto">
          <a:xfrm>
            <a:off x="0" y="0"/>
            <a:ext cx="3169589" cy="479897"/>
          </a:xfrm>
          <a:prstGeom prst="rect">
            <a:avLst/>
          </a:prstGeom>
          <a:noFill/>
          <a:ln w="9525">
            <a:noFill/>
            <a:miter lim="800000"/>
            <a:headEnd/>
            <a:tailEnd/>
          </a:ln>
          <a:effectLst/>
        </p:spPr>
        <p:txBody>
          <a:bodyPr vert="horz" wrap="square" lIns="96655" tIns="48328" rIns="96655" bIns="48328"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7411" name="Rectangle 3">
            <a:extLst>
              <a:ext uri="{FF2B5EF4-FFF2-40B4-BE49-F238E27FC236}">
                <a16:creationId xmlns:a16="http://schemas.microsoft.com/office/drawing/2014/main" id="{98622B0A-0E63-6CF0-AE77-D6C4F0CA3B95}"/>
              </a:ext>
            </a:extLst>
          </p:cNvPr>
          <p:cNvSpPr>
            <a:spLocks noGrp="1" noChangeArrowheads="1"/>
          </p:cNvSpPr>
          <p:nvPr>
            <p:ph type="dt" sz="quarter" idx="1"/>
          </p:nvPr>
        </p:nvSpPr>
        <p:spPr bwMode="auto">
          <a:xfrm>
            <a:off x="4145611" y="0"/>
            <a:ext cx="3169589" cy="479897"/>
          </a:xfrm>
          <a:prstGeom prst="rect">
            <a:avLst/>
          </a:prstGeom>
          <a:noFill/>
          <a:ln w="9525">
            <a:noFill/>
            <a:miter lim="800000"/>
            <a:headEnd/>
            <a:tailEnd/>
          </a:ln>
          <a:effectLst/>
        </p:spPr>
        <p:txBody>
          <a:bodyPr vert="horz" wrap="square" lIns="96655" tIns="48328" rIns="96655" bIns="48328"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17412" name="Rectangle 4">
            <a:extLst>
              <a:ext uri="{FF2B5EF4-FFF2-40B4-BE49-F238E27FC236}">
                <a16:creationId xmlns:a16="http://schemas.microsoft.com/office/drawing/2014/main" id="{25CA7B0A-145D-96AE-D8FE-D90D886BC89C}"/>
              </a:ext>
            </a:extLst>
          </p:cNvPr>
          <p:cNvSpPr>
            <a:spLocks noGrp="1" noChangeArrowheads="1"/>
          </p:cNvSpPr>
          <p:nvPr>
            <p:ph type="ftr" sz="quarter" idx="2"/>
          </p:nvPr>
        </p:nvSpPr>
        <p:spPr bwMode="auto">
          <a:xfrm>
            <a:off x="0" y="9121305"/>
            <a:ext cx="3169589" cy="479896"/>
          </a:xfrm>
          <a:prstGeom prst="rect">
            <a:avLst/>
          </a:prstGeom>
          <a:noFill/>
          <a:ln w="9525">
            <a:noFill/>
            <a:miter lim="800000"/>
            <a:headEnd/>
            <a:tailEnd/>
          </a:ln>
          <a:effectLst/>
        </p:spPr>
        <p:txBody>
          <a:bodyPr vert="horz" wrap="square" lIns="96655" tIns="48328" rIns="96655" bIns="48328"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7413" name="Rectangle 5">
            <a:extLst>
              <a:ext uri="{FF2B5EF4-FFF2-40B4-BE49-F238E27FC236}">
                <a16:creationId xmlns:a16="http://schemas.microsoft.com/office/drawing/2014/main" id="{734D3736-6AD2-68DA-BD6A-9B643AE5C264}"/>
              </a:ext>
            </a:extLst>
          </p:cNvPr>
          <p:cNvSpPr>
            <a:spLocks noGrp="1" noChangeArrowheads="1"/>
          </p:cNvSpPr>
          <p:nvPr>
            <p:ph type="sldNum" sz="quarter" idx="3"/>
          </p:nvPr>
        </p:nvSpPr>
        <p:spPr bwMode="auto">
          <a:xfrm>
            <a:off x="4145611" y="9121305"/>
            <a:ext cx="3169589" cy="479896"/>
          </a:xfrm>
          <a:prstGeom prst="rect">
            <a:avLst/>
          </a:prstGeom>
          <a:noFill/>
          <a:ln w="9525">
            <a:noFill/>
            <a:miter lim="800000"/>
            <a:headEnd/>
            <a:tailEnd/>
          </a:ln>
          <a:effectLst/>
        </p:spPr>
        <p:txBody>
          <a:bodyPr vert="horz" wrap="square" lIns="96655" tIns="48328" rIns="96655" bIns="48328" numCol="1" anchor="b" anchorCtr="0" compatLnSpc="1">
            <a:prstTxWarp prst="textNoShape">
              <a:avLst/>
            </a:prstTxWarp>
          </a:bodyPr>
          <a:lstStyle>
            <a:lvl1pPr algn="r">
              <a:defRPr sz="1200">
                <a:latin typeface="Times New Roman" panose="02020603050405020304" pitchFamily="18" charset="0"/>
              </a:defRPr>
            </a:lvl1pPr>
          </a:lstStyle>
          <a:p>
            <a:pPr>
              <a:defRPr/>
            </a:pPr>
            <a:fld id="{92986718-E54B-41E8-842B-CCF323DE34D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BA89D059-0D89-7718-0701-4DDB58965F4C}"/>
              </a:ext>
            </a:extLst>
          </p:cNvPr>
          <p:cNvSpPr>
            <a:spLocks noGrp="1" noChangeArrowheads="1"/>
          </p:cNvSpPr>
          <p:nvPr>
            <p:ph type="hdr" sz="quarter"/>
          </p:nvPr>
        </p:nvSpPr>
        <p:spPr bwMode="auto">
          <a:xfrm>
            <a:off x="0" y="0"/>
            <a:ext cx="3169589" cy="479897"/>
          </a:xfrm>
          <a:prstGeom prst="rect">
            <a:avLst/>
          </a:prstGeom>
          <a:noFill/>
          <a:ln w="9525">
            <a:noFill/>
            <a:miter lim="800000"/>
            <a:headEnd/>
            <a:tailEnd/>
          </a:ln>
          <a:effectLst/>
        </p:spPr>
        <p:txBody>
          <a:bodyPr vert="horz" wrap="square" lIns="96655" tIns="48328" rIns="96655" bIns="48328" numCol="1" anchor="t"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5363" name="Rectangle 3">
            <a:extLst>
              <a:ext uri="{FF2B5EF4-FFF2-40B4-BE49-F238E27FC236}">
                <a16:creationId xmlns:a16="http://schemas.microsoft.com/office/drawing/2014/main" id="{844C460B-5E75-78B0-9A5D-AE46338A97DD}"/>
              </a:ext>
            </a:extLst>
          </p:cNvPr>
          <p:cNvSpPr>
            <a:spLocks noGrp="1" noChangeArrowheads="1"/>
          </p:cNvSpPr>
          <p:nvPr>
            <p:ph type="dt" idx="1"/>
          </p:nvPr>
        </p:nvSpPr>
        <p:spPr bwMode="auto">
          <a:xfrm>
            <a:off x="4145611" y="0"/>
            <a:ext cx="3169589" cy="479897"/>
          </a:xfrm>
          <a:prstGeom prst="rect">
            <a:avLst/>
          </a:prstGeom>
          <a:noFill/>
          <a:ln w="9525">
            <a:noFill/>
            <a:miter lim="800000"/>
            <a:headEnd/>
            <a:tailEnd/>
          </a:ln>
          <a:effectLst/>
        </p:spPr>
        <p:txBody>
          <a:bodyPr vert="horz" wrap="square" lIns="96655" tIns="48328" rIns="96655" bIns="48328"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a:p>
        </p:txBody>
      </p:sp>
      <p:sp>
        <p:nvSpPr>
          <p:cNvPr id="6148" name="Rectangle 4">
            <a:extLst>
              <a:ext uri="{FF2B5EF4-FFF2-40B4-BE49-F238E27FC236}">
                <a16:creationId xmlns:a16="http://schemas.microsoft.com/office/drawing/2014/main" id="{6BE6E145-78D6-44C8-0FEE-47E8BFA20039}"/>
              </a:ext>
            </a:extLst>
          </p:cNvPr>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5" name="Rectangle 5">
            <a:extLst>
              <a:ext uri="{FF2B5EF4-FFF2-40B4-BE49-F238E27FC236}">
                <a16:creationId xmlns:a16="http://schemas.microsoft.com/office/drawing/2014/main" id="{F44972D6-3D90-0AD9-8D16-48AB4F57C8F4}"/>
              </a:ext>
            </a:extLst>
          </p:cNvPr>
          <p:cNvSpPr>
            <a:spLocks noGrp="1" noChangeArrowheads="1"/>
          </p:cNvSpPr>
          <p:nvPr>
            <p:ph type="body" sz="quarter" idx="3"/>
          </p:nvPr>
        </p:nvSpPr>
        <p:spPr bwMode="auto">
          <a:xfrm>
            <a:off x="976022" y="4559833"/>
            <a:ext cx="5363157" cy="4320704"/>
          </a:xfrm>
          <a:prstGeom prst="rect">
            <a:avLst/>
          </a:prstGeom>
          <a:noFill/>
          <a:ln w="9525">
            <a:noFill/>
            <a:miter lim="800000"/>
            <a:headEnd/>
            <a:tailEnd/>
          </a:ln>
          <a:effectLst/>
        </p:spPr>
        <p:txBody>
          <a:bodyPr vert="horz" wrap="square" lIns="96655" tIns="48328" rIns="96655"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6" name="Rectangle 6">
            <a:extLst>
              <a:ext uri="{FF2B5EF4-FFF2-40B4-BE49-F238E27FC236}">
                <a16:creationId xmlns:a16="http://schemas.microsoft.com/office/drawing/2014/main" id="{580D713C-155F-D70B-F023-59E95724171C}"/>
              </a:ext>
            </a:extLst>
          </p:cNvPr>
          <p:cNvSpPr>
            <a:spLocks noGrp="1" noChangeArrowheads="1"/>
          </p:cNvSpPr>
          <p:nvPr>
            <p:ph type="ftr" sz="quarter" idx="4"/>
          </p:nvPr>
        </p:nvSpPr>
        <p:spPr bwMode="auto">
          <a:xfrm>
            <a:off x="0" y="9121305"/>
            <a:ext cx="3169589" cy="479896"/>
          </a:xfrm>
          <a:prstGeom prst="rect">
            <a:avLst/>
          </a:prstGeom>
          <a:noFill/>
          <a:ln w="9525">
            <a:noFill/>
            <a:miter lim="800000"/>
            <a:headEnd/>
            <a:tailEnd/>
          </a:ln>
          <a:effectLst/>
        </p:spPr>
        <p:txBody>
          <a:bodyPr vert="horz" wrap="square" lIns="96655" tIns="48328" rIns="96655" bIns="48328" numCol="1" anchor="b" anchorCtr="0" compatLnSpc="1">
            <a:prstTxWarp prst="textNoShape">
              <a:avLst/>
            </a:prstTxWarp>
          </a:bodyPr>
          <a:lstStyle>
            <a:lvl1pPr eaLnBrk="0" hangingPunct="0">
              <a:defRPr sz="1200">
                <a:latin typeface="Times New Roman" pitchFamily="18" charset="0"/>
              </a:defRPr>
            </a:lvl1pPr>
          </a:lstStyle>
          <a:p>
            <a:pPr>
              <a:defRPr/>
            </a:pPr>
            <a:endParaRPr lang="en-US"/>
          </a:p>
        </p:txBody>
      </p:sp>
      <p:sp>
        <p:nvSpPr>
          <p:cNvPr id="15367" name="Rectangle 7">
            <a:extLst>
              <a:ext uri="{FF2B5EF4-FFF2-40B4-BE49-F238E27FC236}">
                <a16:creationId xmlns:a16="http://schemas.microsoft.com/office/drawing/2014/main" id="{6D58BC40-7116-0D9D-18DA-D3ABD28FD49E}"/>
              </a:ext>
            </a:extLst>
          </p:cNvPr>
          <p:cNvSpPr>
            <a:spLocks noGrp="1" noChangeArrowheads="1"/>
          </p:cNvSpPr>
          <p:nvPr>
            <p:ph type="sldNum" sz="quarter" idx="5"/>
          </p:nvPr>
        </p:nvSpPr>
        <p:spPr bwMode="auto">
          <a:xfrm>
            <a:off x="4145611" y="9121305"/>
            <a:ext cx="3169589" cy="479896"/>
          </a:xfrm>
          <a:prstGeom prst="rect">
            <a:avLst/>
          </a:prstGeom>
          <a:noFill/>
          <a:ln w="9525">
            <a:noFill/>
            <a:miter lim="800000"/>
            <a:headEnd/>
            <a:tailEnd/>
          </a:ln>
          <a:effectLst/>
        </p:spPr>
        <p:txBody>
          <a:bodyPr vert="horz" wrap="square" lIns="96655" tIns="48328" rIns="96655" bIns="48328" numCol="1" anchor="b" anchorCtr="0" compatLnSpc="1">
            <a:prstTxWarp prst="textNoShape">
              <a:avLst/>
            </a:prstTxWarp>
          </a:bodyPr>
          <a:lstStyle>
            <a:lvl1pPr algn="r">
              <a:defRPr sz="1200">
                <a:latin typeface="Times New Roman" panose="02020603050405020304" pitchFamily="18" charset="0"/>
              </a:defRPr>
            </a:lvl1pPr>
          </a:lstStyle>
          <a:p>
            <a:pPr>
              <a:defRPr/>
            </a:pPr>
            <a:fld id="{08FF74A2-F010-4E9F-919C-8052331D72D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CB09FD74-5A69-6735-0514-A4B928C5AC40}"/>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69C40E43-3AB3-DC6F-4813-0A8628B7C3A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9220" name="Slide Number Placeholder 3">
            <a:extLst>
              <a:ext uri="{FF2B5EF4-FFF2-40B4-BE49-F238E27FC236}">
                <a16:creationId xmlns:a16="http://schemas.microsoft.com/office/drawing/2014/main" id="{4F81980F-DD81-2176-6E96-5077E4A2061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71397BC2-5C8D-4DDE-BEB3-59E189474B78}" type="slidenum">
              <a:rPr kumimoji="0" lang="en-US" altLang="en-US" smtClean="0">
                <a:latin typeface="Times New Roman" panose="02020603050405020304" pitchFamily="18" charset="0"/>
              </a:rPr>
              <a:pPr>
                <a:spcBef>
                  <a:spcPct val="0"/>
                </a:spcBef>
              </a:pPr>
              <a:t>1</a:t>
            </a:fld>
            <a:endParaRPr kumimoji="0"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B310B54-3608-F3B7-9D25-7912CB1E659C}"/>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A7312F62-010E-E622-2962-15755DBCD15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3316" name="Slide Number Placeholder 3">
            <a:extLst>
              <a:ext uri="{FF2B5EF4-FFF2-40B4-BE49-F238E27FC236}">
                <a16:creationId xmlns:a16="http://schemas.microsoft.com/office/drawing/2014/main" id="{E273C81B-74CD-4BB9-3B04-08ADFE2FB95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1956B32-F644-44A4-915D-387EF4B74772}" type="slidenum">
              <a:rPr kumimoji="0" lang="en-US" altLang="en-US" smtClean="0">
                <a:latin typeface="Times New Roman" panose="02020603050405020304" pitchFamily="18" charset="0"/>
              </a:rPr>
              <a:pPr>
                <a:spcBef>
                  <a:spcPct val="0"/>
                </a:spcBef>
              </a:pPr>
              <a:t>2</a:t>
            </a:fld>
            <a:endParaRPr kumimoji="0"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BE9367F-0ADC-3BFF-A3FF-CF06E7368C2B}"/>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8A897D0F-57D2-B183-184E-AA8B215560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5364" name="Slide Number Placeholder 3">
            <a:extLst>
              <a:ext uri="{FF2B5EF4-FFF2-40B4-BE49-F238E27FC236}">
                <a16:creationId xmlns:a16="http://schemas.microsoft.com/office/drawing/2014/main" id="{0C84AF49-0259-F93C-7675-9324957E235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93B5538-9FC7-4269-8E71-44C74054838F}" type="slidenum">
              <a:rPr kumimoji="0" lang="en-US" altLang="en-US" smtClean="0">
                <a:latin typeface="Times New Roman" panose="02020603050405020304" pitchFamily="18" charset="0"/>
              </a:rPr>
              <a:pPr>
                <a:spcBef>
                  <a:spcPct val="0"/>
                </a:spcBef>
              </a:pPr>
              <a:t>3</a:t>
            </a:fld>
            <a:endParaRPr kumimoji="0"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47905930-A06D-41CE-2762-9195959BBFBE}"/>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2BBB7733-47AC-CFF8-7118-F751BC1084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7412" name="Slide Number Placeholder 3">
            <a:extLst>
              <a:ext uri="{FF2B5EF4-FFF2-40B4-BE49-F238E27FC236}">
                <a16:creationId xmlns:a16="http://schemas.microsoft.com/office/drawing/2014/main" id="{F2A89AEA-CDB9-67C4-EEDC-14B972A9BB3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7DB72AA4-B7A8-4B2B-8487-47227ED4E2E5}" type="slidenum">
              <a:rPr kumimoji="0" lang="en-US" altLang="en-US" smtClean="0">
                <a:latin typeface="Times New Roman" panose="02020603050405020304" pitchFamily="18" charset="0"/>
              </a:rPr>
              <a:pPr>
                <a:spcBef>
                  <a:spcPct val="0"/>
                </a:spcBef>
              </a:pPr>
              <a:t>4</a:t>
            </a:fld>
            <a:endParaRPr kumimoji="0"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821A3-24AB-3460-D0A0-EC8186354FD2}"/>
            </a:ext>
          </a:extLst>
        </p:cNvPr>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F02F8098-A4B7-CD29-1CBC-A6495DAE7925}"/>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55B5B94A-5FED-6289-1BEB-0C18D9F98C3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7412" name="Slide Number Placeholder 3">
            <a:extLst>
              <a:ext uri="{FF2B5EF4-FFF2-40B4-BE49-F238E27FC236}">
                <a16:creationId xmlns:a16="http://schemas.microsoft.com/office/drawing/2014/main" id="{F0BF828D-ADF6-E913-5E14-0338E5D08F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7DB72AA4-B7A8-4B2B-8487-47227ED4E2E5}" type="slidenum">
              <a:rPr kumimoji="0" lang="en-US" altLang="en-US" smtClean="0">
                <a:latin typeface="Times New Roman" panose="02020603050405020304" pitchFamily="18" charset="0"/>
              </a:rPr>
              <a:pPr>
                <a:spcBef>
                  <a:spcPct val="0"/>
                </a:spcBef>
              </a:pPr>
              <a:t>5</a:t>
            </a:fld>
            <a:endParaRPr kumimoji="0" lang="en-US" altLang="en-US">
              <a:latin typeface="Times New Roman" panose="02020603050405020304" pitchFamily="18" charset="0"/>
            </a:endParaRPr>
          </a:p>
        </p:txBody>
      </p:sp>
    </p:spTree>
    <p:extLst>
      <p:ext uri="{BB962C8B-B14F-4D97-AF65-F5344CB8AC3E}">
        <p14:creationId xmlns:p14="http://schemas.microsoft.com/office/powerpoint/2010/main" val="52243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74BB3-E12A-8B3B-536C-41142930C69B}"/>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3396B733-93C2-186E-3D9E-A658F7D45E68}"/>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0E00E891-0EAA-111C-3295-D35F67C7F62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5364" name="Slide Number Placeholder 3">
            <a:extLst>
              <a:ext uri="{FF2B5EF4-FFF2-40B4-BE49-F238E27FC236}">
                <a16:creationId xmlns:a16="http://schemas.microsoft.com/office/drawing/2014/main" id="{9FCF256F-C6E9-F162-BBCA-4572629E7F2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93B5538-9FC7-4269-8E71-44C74054838F}" type="slidenum">
              <a:rPr kumimoji="0" lang="en-US" altLang="en-US" smtClean="0">
                <a:latin typeface="Times New Roman" panose="02020603050405020304" pitchFamily="18" charset="0"/>
              </a:rPr>
              <a:pPr>
                <a:spcBef>
                  <a:spcPct val="0"/>
                </a:spcBef>
              </a:pPr>
              <a:t>6</a:t>
            </a:fld>
            <a:endParaRPr kumimoji="0" lang="en-US" altLang="en-US">
              <a:latin typeface="Times New Roman" panose="02020603050405020304" pitchFamily="18" charset="0"/>
            </a:endParaRPr>
          </a:p>
        </p:txBody>
      </p:sp>
    </p:spTree>
    <p:extLst>
      <p:ext uri="{BB962C8B-B14F-4D97-AF65-F5344CB8AC3E}">
        <p14:creationId xmlns:p14="http://schemas.microsoft.com/office/powerpoint/2010/main" val="1975244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EEEEC6AB-AF80-2161-A53C-1E76E8F657A7}"/>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64F2B146-9BA2-6E7C-1B49-AEFD8555AB3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9460" name="Slide Number Placeholder 3">
            <a:extLst>
              <a:ext uri="{FF2B5EF4-FFF2-40B4-BE49-F238E27FC236}">
                <a16:creationId xmlns:a16="http://schemas.microsoft.com/office/drawing/2014/main" id="{C3F82A64-769E-DF0F-FC4E-D639D49AD8F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E8E06779-0A28-4AF3-817D-35B79E95CA52}" type="slidenum">
              <a:rPr kumimoji="0" lang="en-US" altLang="en-US" smtClean="0">
                <a:latin typeface="Times New Roman" panose="02020603050405020304" pitchFamily="18" charset="0"/>
              </a:rPr>
              <a:pPr>
                <a:spcBef>
                  <a:spcPct val="0"/>
                </a:spcBef>
              </a:pPr>
              <a:t>7</a:t>
            </a:fld>
            <a:endParaRPr kumimoji="0"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0AF640B5-8773-EDF8-759C-D578C4345D4F}"/>
              </a:ext>
            </a:extLst>
          </p:cNvPr>
          <p:cNvSpPr>
            <a:spLocks noGrp="1" noRot="1" noChangeAspect="1" noChangeArrowheads="1" noTextEdit="1"/>
          </p:cNvSpPr>
          <p:nvPr>
            <p:ph type="sldImg"/>
          </p:nvPr>
        </p:nvSpPr>
        <p:spPr>
          <a:ln/>
        </p:spPr>
      </p:sp>
      <p:sp>
        <p:nvSpPr>
          <p:cNvPr id="23555" name="Notes Placeholder 2">
            <a:extLst>
              <a:ext uri="{FF2B5EF4-FFF2-40B4-BE49-F238E27FC236}">
                <a16:creationId xmlns:a16="http://schemas.microsoft.com/office/drawing/2014/main" id="{42375D6D-AFCD-83DC-6FEF-CA45DE4B066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23556" name="Slide Number Placeholder 3">
            <a:extLst>
              <a:ext uri="{FF2B5EF4-FFF2-40B4-BE49-F238E27FC236}">
                <a16:creationId xmlns:a16="http://schemas.microsoft.com/office/drawing/2014/main" id="{F111DABD-D70C-0EC1-5689-CD17E3593F8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69770" indent="-296066">
              <a:defRPr>
                <a:solidFill>
                  <a:schemeClr val="tx1"/>
                </a:solidFill>
                <a:latin typeface="Arial" panose="020B0604020202020204" pitchFamily="34" charset="0"/>
              </a:defRPr>
            </a:lvl2pPr>
            <a:lvl3pPr marL="1184262" indent="-236852">
              <a:defRPr>
                <a:solidFill>
                  <a:schemeClr val="tx1"/>
                </a:solidFill>
                <a:latin typeface="Arial" panose="020B0604020202020204" pitchFamily="34" charset="0"/>
              </a:defRPr>
            </a:lvl3pPr>
            <a:lvl4pPr marL="1657967" indent="-236852">
              <a:defRPr>
                <a:solidFill>
                  <a:schemeClr val="tx1"/>
                </a:solidFill>
                <a:latin typeface="Arial" panose="020B0604020202020204" pitchFamily="34" charset="0"/>
              </a:defRPr>
            </a:lvl4pPr>
            <a:lvl5pPr marL="2131672" indent="-236852">
              <a:defRPr>
                <a:solidFill>
                  <a:schemeClr val="tx1"/>
                </a:solidFill>
                <a:latin typeface="Arial" panose="020B0604020202020204" pitchFamily="34" charset="0"/>
              </a:defRPr>
            </a:lvl5pPr>
            <a:lvl6pPr marL="2605377" indent="-236852" eaLnBrk="0" fontAlgn="base" hangingPunct="0">
              <a:spcBef>
                <a:spcPct val="0"/>
              </a:spcBef>
              <a:spcAft>
                <a:spcPct val="0"/>
              </a:spcAft>
              <a:defRPr>
                <a:solidFill>
                  <a:schemeClr val="tx1"/>
                </a:solidFill>
                <a:latin typeface="Arial" panose="020B0604020202020204" pitchFamily="34" charset="0"/>
              </a:defRPr>
            </a:lvl6pPr>
            <a:lvl7pPr marL="3079082" indent="-236852" eaLnBrk="0" fontAlgn="base" hangingPunct="0">
              <a:spcBef>
                <a:spcPct val="0"/>
              </a:spcBef>
              <a:spcAft>
                <a:spcPct val="0"/>
              </a:spcAft>
              <a:defRPr>
                <a:solidFill>
                  <a:schemeClr val="tx1"/>
                </a:solidFill>
                <a:latin typeface="Arial" panose="020B0604020202020204" pitchFamily="34" charset="0"/>
              </a:defRPr>
            </a:lvl7pPr>
            <a:lvl8pPr marL="3552787" indent="-236852" eaLnBrk="0" fontAlgn="base" hangingPunct="0">
              <a:spcBef>
                <a:spcPct val="0"/>
              </a:spcBef>
              <a:spcAft>
                <a:spcPct val="0"/>
              </a:spcAft>
              <a:defRPr>
                <a:solidFill>
                  <a:schemeClr val="tx1"/>
                </a:solidFill>
                <a:latin typeface="Arial" panose="020B0604020202020204" pitchFamily="34" charset="0"/>
              </a:defRPr>
            </a:lvl8pPr>
            <a:lvl9pPr marL="4026492" indent="-236852" eaLnBrk="0" fontAlgn="base" hangingPunct="0">
              <a:spcBef>
                <a:spcPct val="0"/>
              </a:spcBef>
              <a:spcAft>
                <a:spcPct val="0"/>
              </a:spcAft>
              <a:defRPr>
                <a:solidFill>
                  <a:schemeClr val="tx1"/>
                </a:solidFill>
                <a:latin typeface="Arial" panose="020B0604020202020204" pitchFamily="34" charset="0"/>
              </a:defRPr>
            </a:lvl9pPr>
          </a:lstStyle>
          <a:p>
            <a:fld id="{75CD9A0B-4F58-4170-BA76-021E41FEB6C9}" type="slidenum">
              <a:rPr lang="en-US" altLang="en-US" smtClean="0">
                <a:latin typeface="Times New Roman" panose="02020603050405020304" pitchFamily="18" charset="0"/>
                <a:ea typeface="ＭＳ Ｐゴシック" panose="020B0600070205080204" pitchFamily="34" charset="-128"/>
              </a:rPr>
              <a:pPr/>
              <a:t>8</a:t>
            </a:fld>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3893E420-5DD4-3924-9E90-017983AD3A35}"/>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670D80A7-D586-4704-3DAC-53B25B46CDF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21508" name="Slide Number Placeholder 3">
            <a:extLst>
              <a:ext uri="{FF2B5EF4-FFF2-40B4-BE49-F238E27FC236}">
                <a16:creationId xmlns:a16="http://schemas.microsoft.com/office/drawing/2014/main" id="{0943D43F-0D1C-540B-EB58-11409C8CA736}"/>
              </a:ext>
            </a:extLst>
          </p:cNvPr>
          <p:cNvSpPr txBox="1">
            <a:spLocks noGrp="1"/>
          </p:cNvSpPr>
          <p:nvPr/>
        </p:nvSpPr>
        <p:spPr bwMode="auto">
          <a:xfrm>
            <a:off x="4145611" y="9121305"/>
            <a:ext cx="3169589" cy="479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5" tIns="48328" rIns="96655" bIns="48328" anchor="b"/>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lgn="r">
              <a:spcBef>
                <a:spcPct val="0"/>
              </a:spcBef>
            </a:pPr>
            <a:fld id="{D1763379-8A0C-4AFB-B08B-91C9F6A170A3}" type="slidenum">
              <a:rPr kumimoji="0" lang="en-US" altLang="en-US">
                <a:latin typeface="Times New Roman" panose="02020603050405020304" pitchFamily="18" charset="0"/>
              </a:rPr>
              <a:pPr algn="r">
                <a:spcBef>
                  <a:spcPct val="0"/>
                </a:spcBef>
              </a:pPr>
              <a:t>10</a:t>
            </a:fld>
            <a:endParaRPr kumimoji="0"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9716D-A599-20E3-53BD-E38541F7F930}"/>
            </a:ext>
          </a:extLst>
        </p:cNvPr>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DF26BB9B-BCB3-88A1-3D92-4E24F871DFDE}"/>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EBC5615F-18DF-DDD0-76EE-56FE70D9085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25604" name="Slide Number Placeholder 3">
            <a:extLst>
              <a:ext uri="{FF2B5EF4-FFF2-40B4-BE49-F238E27FC236}">
                <a16:creationId xmlns:a16="http://schemas.microsoft.com/office/drawing/2014/main" id="{4ABB7CE0-C833-567A-63D3-4A214F22AE1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69770" indent="-296066">
              <a:defRPr>
                <a:solidFill>
                  <a:schemeClr val="tx1"/>
                </a:solidFill>
                <a:latin typeface="Arial" panose="020B0604020202020204" pitchFamily="34" charset="0"/>
              </a:defRPr>
            </a:lvl2pPr>
            <a:lvl3pPr marL="1184262" indent="-236852">
              <a:defRPr>
                <a:solidFill>
                  <a:schemeClr val="tx1"/>
                </a:solidFill>
                <a:latin typeface="Arial" panose="020B0604020202020204" pitchFamily="34" charset="0"/>
              </a:defRPr>
            </a:lvl3pPr>
            <a:lvl4pPr marL="1657967" indent="-236852">
              <a:defRPr>
                <a:solidFill>
                  <a:schemeClr val="tx1"/>
                </a:solidFill>
                <a:latin typeface="Arial" panose="020B0604020202020204" pitchFamily="34" charset="0"/>
              </a:defRPr>
            </a:lvl4pPr>
            <a:lvl5pPr marL="2131672" indent="-236852">
              <a:defRPr>
                <a:solidFill>
                  <a:schemeClr val="tx1"/>
                </a:solidFill>
                <a:latin typeface="Arial" panose="020B0604020202020204" pitchFamily="34" charset="0"/>
              </a:defRPr>
            </a:lvl5pPr>
            <a:lvl6pPr marL="2605377" indent="-236852" eaLnBrk="0" fontAlgn="base" hangingPunct="0">
              <a:spcBef>
                <a:spcPct val="0"/>
              </a:spcBef>
              <a:spcAft>
                <a:spcPct val="0"/>
              </a:spcAft>
              <a:defRPr>
                <a:solidFill>
                  <a:schemeClr val="tx1"/>
                </a:solidFill>
                <a:latin typeface="Arial" panose="020B0604020202020204" pitchFamily="34" charset="0"/>
              </a:defRPr>
            </a:lvl6pPr>
            <a:lvl7pPr marL="3079082" indent="-236852" eaLnBrk="0" fontAlgn="base" hangingPunct="0">
              <a:spcBef>
                <a:spcPct val="0"/>
              </a:spcBef>
              <a:spcAft>
                <a:spcPct val="0"/>
              </a:spcAft>
              <a:defRPr>
                <a:solidFill>
                  <a:schemeClr val="tx1"/>
                </a:solidFill>
                <a:latin typeface="Arial" panose="020B0604020202020204" pitchFamily="34" charset="0"/>
              </a:defRPr>
            </a:lvl7pPr>
            <a:lvl8pPr marL="3552787" indent="-236852" eaLnBrk="0" fontAlgn="base" hangingPunct="0">
              <a:spcBef>
                <a:spcPct val="0"/>
              </a:spcBef>
              <a:spcAft>
                <a:spcPct val="0"/>
              </a:spcAft>
              <a:defRPr>
                <a:solidFill>
                  <a:schemeClr val="tx1"/>
                </a:solidFill>
                <a:latin typeface="Arial" panose="020B0604020202020204" pitchFamily="34" charset="0"/>
              </a:defRPr>
            </a:lvl8pPr>
            <a:lvl9pPr marL="4026492" indent="-236852" eaLnBrk="0" fontAlgn="base" hangingPunct="0">
              <a:spcBef>
                <a:spcPct val="0"/>
              </a:spcBef>
              <a:spcAft>
                <a:spcPct val="0"/>
              </a:spcAft>
              <a:defRPr>
                <a:solidFill>
                  <a:schemeClr val="tx1"/>
                </a:solidFill>
                <a:latin typeface="Arial" panose="020B0604020202020204" pitchFamily="34" charset="0"/>
              </a:defRPr>
            </a:lvl9pPr>
          </a:lstStyle>
          <a:p>
            <a:fld id="{95484665-77DE-4AC0-8AA1-94DEBFD4D90A}" type="slidenum">
              <a:rPr lang="en-US" altLang="en-US" smtClean="0">
                <a:latin typeface="Times New Roman" panose="02020603050405020304" pitchFamily="18" charset="0"/>
                <a:ea typeface="ＭＳ Ｐゴシック" panose="020B0600070205080204" pitchFamily="34" charset="-128"/>
              </a:rPr>
              <a:pPr/>
              <a:t>11</a:t>
            </a:fld>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479461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B9FD78F5-19F1-631D-6239-3C89CE318548}"/>
              </a:ext>
            </a:extLst>
          </p:cNvPr>
          <p:cNvSpPr>
            <a:spLocks noGrp="1" noRot="1" noChangeAspect="1" noChangeArrowheads="1" noTextEdit="1"/>
          </p:cNvSpPr>
          <p:nvPr>
            <p:ph type="sldImg"/>
          </p:nvPr>
        </p:nvSpPr>
        <p:spPr>
          <a:ln/>
        </p:spPr>
      </p:sp>
      <p:sp>
        <p:nvSpPr>
          <p:cNvPr id="31747" name="Notes Placeholder 2">
            <a:extLst>
              <a:ext uri="{FF2B5EF4-FFF2-40B4-BE49-F238E27FC236}">
                <a16:creationId xmlns:a16="http://schemas.microsoft.com/office/drawing/2014/main" id="{28C46AB5-B974-F33B-A92A-4286712BBBA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1748" name="Slide Number Placeholder 3">
            <a:extLst>
              <a:ext uri="{FF2B5EF4-FFF2-40B4-BE49-F238E27FC236}">
                <a16:creationId xmlns:a16="http://schemas.microsoft.com/office/drawing/2014/main" id="{DC26E48B-E845-D53C-172E-78A0AAD3958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B0126BD-6DFF-41D5-B927-CE6495F80727}" type="slidenum">
              <a:rPr kumimoji="0" lang="en-US" altLang="en-US" smtClean="0">
                <a:latin typeface="Times New Roman" panose="02020603050405020304" pitchFamily="18" charset="0"/>
              </a:rPr>
              <a:pPr>
                <a:spcBef>
                  <a:spcPct val="0"/>
                </a:spcBef>
              </a:pPr>
              <a:t>19</a:t>
            </a:fld>
            <a:endParaRPr kumimoji="0"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30B5C329-DF9A-932E-A8F2-6CBE6349A4EA}"/>
              </a:ext>
            </a:extLst>
          </p:cNvPr>
          <p:cNvSpPr>
            <a:spLocks noGrp="1" noRot="1" noChangeAspect="1" noChangeArrowheads="1" noTextEdit="1"/>
          </p:cNvSpPr>
          <p:nvPr>
            <p:ph type="sldImg"/>
          </p:nvPr>
        </p:nvSpPr>
        <p:spPr>
          <a:ln/>
        </p:spPr>
      </p:sp>
      <p:sp>
        <p:nvSpPr>
          <p:cNvPr id="33795" name="Notes Placeholder 2">
            <a:extLst>
              <a:ext uri="{FF2B5EF4-FFF2-40B4-BE49-F238E27FC236}">
                <a16:creationId xmlns:a16="http://schemas.microsoft.com/office/drawing/2014/main" id="{BBB802EE-C932-C394-D3A4-225F85CF7CB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3796" name="Slide Number Placeholder 3">
            <a:extLst>
              <a:ext uri="{FF2B5EF4-FFF2-40B4-BE49-F238E27FC236}">
                <a16:creationId xmlns:a16="http://schemas.microsoft.com/office/drawing/2014/main" id="{838321B4-F51A-1107-D97F-B63C0309F52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1D9F160-88B7-4819-9388-3EE28CD083DA}" type="slidenum">
              <a:rPr kumimoji="0" lang="en-US" altLang="en-US" smtClean="0">
                <a:latin typeface="Times New Roman" panose="02020603050405020304" pitchFamily="18" charset="0"/>
              </a:rPr>
              <a:pPr>
                <a:spcBef>
                  <a:spcPct val="0"/>
                </a:spcBef>
              </a:pPr>
              <a:t>20</a:t>
            </a:fld>
            <a:endParaRPr kumimoji="0"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348A8342-06DF-32EC-6FE5-FF1A38A124F0}"/>
              </a:ext>
            </a:extLst>
          </p:cNvPr>
          <p:cNvSpPr>
            <a:spLocks noGrp="1" noRot="1" noChangeAspect="1" noChangeArrowheads="1" noTextEdit="1"/>
          </p:cNvSpPr>
          <p:nvPr>
            <p:ph type="sldImg"/>
          </p:nvPr>
        </p:nvSpPr>
        <p:spPr>
          <a:ln/>
        </p:spPr>
      </p:sp>
      <p:sp>
        <p:nvSpPr>
          <p:cNvPr id="35843" name="Notes Placeholder 2">
            <a:extLst>
              <a:ext uri="{FF2B5EF4-FFF2-40B4-BE49-F238E27FC236}">
                <a16:creationId xmlns:a16="http://schemas.microsoft.com/office/drawing/2014/main" id="{74EC98DD-FAD9-8903-EA5D-01F58E7F53D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5844" name="Slide Number Placeholder 3">
            <a:extLst>
              <a:ext uri="{FF2B5EF4-FFF2-40B4-BE49-F238E27FC236}">
                <a16:creationId xmlns:a16="http://schemas.microsoft.com/office/drawing/2014/main" id="{C8CCF8A2-A1C7-1789-3B95-4B32F9B81F3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1E5DACC6-2775-4B5B-AC17-2E4D40C7D707}" type="slidenum">
              <a:rPr kumimoji="0" lang="en-US" altLang="en-US" smtClean="0">
                <a:latin typeface="Times New Roman" panose="02020603050405020304" pitchFamily="18" charset="0"/>
              </a:rPr>
              <a:pPr>
                <a:spcBef>
                  <a:spcPct val="0"/>
                </a:spcBef>
              </a:pPr>
              <a:t>21</a:t>
            </a:fld>
            <a:endParaRPr kumimoji="0" lang="en-US"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4E43B0D-6C69-90EE-B103-54E66D0080DE}"/>
              </a:ext>
            </a:extLst>
          </p:cNvPr>
          <p:cNvSpPr>
            <a:spLocks noGrp="1" noRot="1" noChangeAspect="1" noChangeArrowheads="1" noTextEdit="1"/>
          </p:cNvSpPr>
          <p:nvPr>
            <p:ph type="sldImg"/>
          </p:nvPr>
        </p:nvSpPr>
        <p:spPr>
          <a:ln/>
        </p:spPr>
      </p:sp>
      <p:sp>
        <p:nvSpPr>
          <p:cNvPr id="37891" name="Notes Placeholder 2">
            <a:extLst>
              <a:ext uri="{FF2B5EF4-FFF2-40B4-BE49-F238E27FC236}">
                <a16:creationId xmlns:a16="http://schemas.microsoft.com/office/drawing/2014/main" id="{92C5B8C9-B6FB-81BF-97AA-98BA6F4AF8E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37892" name="Slide Number Placeholder 3">
            <a:extLst>
              <a:ext uri="{FF2B5EF4-FFF2-40B4-BE49-F238E27FC236}">
                <a16:creationId xmlns:a16="http://schemas.microsoft.com/office/drawing/2014/main" id="{88772EC7-EBF4-FB9E-E4EE-F4A89E91E73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A07ECB6-E34E-4D4D-842E-339913189933}" type="slidenum">
              <a:rPr kumimoji="0" lang="en-US" altLang="en-US" smtClean="0">
                <a:latin typeface="Times New Roman" panose="02020603050405020304" pitchFamily="18" charset="0"/>
              </a:rPr>
              <a:pPr>
                <a:spcBef>
                  <a:spcPct val="0"/>
                </a:spcBef>
              </a:pPr>
              <a:t>22</a:t>
            </a:fld>
            <a:endParaRPr kumimoji="0" lang="en-US"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B8E8528E-C21A-BEF8-B5A6-7CACFFF95CF5}"/>
              </a:ext>
            </a:extLst>
          </p:cNvPr>
          <p:cNvSpPr>
            <a:spLocks noGrp="1" noRot="1" noChangeAspect="1" noChangeArrowheads="1" noTextEdit="1"/>
          </p:cNvSpPr>
          <p:nvPr>
            <p:ph type="sldImg"/>
          </p:nvPr>
        </p:nvSpPr>
        <p:spPr>
          <a:ln/>
        </p:spPr>
      </p:sp>
      <p:sp>
        <p:nvSpPr>
          <p:cNvPr id="54275" name="Notes Placeholder 2">
            <a:extLst>
              <a:ext uri="{FF2B5EF4-FFF2-40B4-BE49-F238E27FC236}">
                <a16:creationId xmlns:a16="http://schemas.microsoft.com/office/drawing/2014/main" id="{AF44933E-CA86-FABA-28FB-A8BBA9A63CD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54276" name="Slide Number Placeholder 3">
            <a:extLst>
              <a:ext uri="{FF2B5EF4-FFF2-40B4-BE49-F238E27FC236}">
                <a16:creationId xmlns:a16="http://schemas.microsoft.com/office/drawing/2014/main" id="{10476986-82A5-E329-1B62-C590EC12986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69770" indent="-296066">
              <a:spcBef>
                <a:spcPct val="30000"/>
              </a:spcBef>
              <a:defRPr kumimoji="1" sz="1200">
                <a:solidFill>
                  <a:schemeClr val="tx1"/>
                </a:solidFill>
                <a:latin typeface="Arial" panose="020B0604020202020204" pitchFamily="34" charset="0"/>
              </a:defRPr>
            </a:lvl2pPr>
            <a:lvl3pPr marL="1184262" indent="-236852">
              <a:spcBef>
                <a:spcPct val="30000"/>
              </a:spcBef>
              <a:defRPr kumimoji="1" sz="1200">
                <a:solidFill>
                  <a:schemeClr val="tx1"/>
                </a:solidFill>
                <a:latin typeface="Arial" panose="020B0604020202020204" pitchFamily="34" charset="0"/>
              </a:defRPr>
            </a:lvl3pPr>
            <a:lvl4pPr marL="1657967" indent="-236852">
              <a:spcBef>
                <a:spcPct val="30000"/>
              </a:spcBef>
              <a:defRPr kumimoji="1" sz="1200">
                <a:solidFill>
                  <a:schemeClr val="tx1"/>
                </a:solidFill>
                <a:latin typeface="Arial" panose="020B0604020202020204" pitchFamily="34" charset="0"/>
              </a:defRPr>
            </a:lvl4pPr>
            <a:lvl5pPr marL="2131672" indent="-236852">
              <a:spcBef>
                <a:spcPct val="30000"/>
              </a:spcBef>
              <a:defRPr kumimoji="1" sz="1200">
                <a:solidFill>
                  <a:schemeClr val="tx1"/>
                </a:solidFill>
                <a:latin typeface="Arial" panose="020B0604020202020204" pitchFamily="34" charset="0"/>
              </a:defRPr>
            </a:lvl5pPr>
            <a:lvl6pPr marL="2605377" indent="-236852" eaLnBrk="0" fontAlgn="base" hangingPunct="0">
              <a:spcBef>
                <a:spcPct val="30000"/>
              </a:spcBef>
              <a:spcAft>
                <a:spcPct val="0"/>
              </a:spcAft>
              <a:defRPr kumimoji="1" sz="1200">
                <a:solidFill>
                  <a:schemeClr val="tx1"/>
                </a:solidFill>
                <a:latin typeface="Arial" panose="020B0604020202020204" pitchFamily="34" charset="0"/>
              </a:defRPr>
            </a:lvl6pPr>
            <a:lvl7pPr marL="3079082" indent="-236852" eaLnBrk="0" fontAlgn="base" hangingPunct="0">
              <a:spcBef>
                <a:spcPct val="30000"/>
              </a:spcBef>
              <a:spcAft>
                <a:spcPct val="0"/>
              </a:spcAft>
              <a:defRPr kumimoji="1" sz="1200">
                <a:solidFill>
                  <a:schemeClr val="tx1"/>
                </a:solidFill>
                <a:latin typeface="Arial" panose="020B0604020202020204" pitchFamily="34" charset="0"/>
              </a:defRPr>
            </a:lvl7pPr>
            <a:lvl8pPr marL="3552787" indent="-236852" eaLnBrk="0" fontAlgn="base" hangingPunct="0">
              <a:spcBef>
                <a:spcPct val="30000"/>
              </a:spcBef>
              <a:spcAft>
                <a:spcPct val="0"/>
              </a:spcAft>
              <a:defRPr kumimoji="1" sz="1200">
                <a:solidFill>
                  <a:schemeClr val="tx1"/>
                </a:solidFill>
                <a:latin typeface="Arial" panose="020B0604020202020204" pitchFamily="34" charset="0"/>
              </a:defRPr>
            </a:lvl8pPr>
            <a:lvl9pPr marL="4026492" indent="-236852"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334C1C4-679B-4DDE-BB8E-666026B65AE8}" type="slidenum">
              <a:rPr kumimoji="0" lang="en-US" altLang="en-US" smtClean="0">
                <a:latin typeface="Times New Roman" panose="02020603050405020304" pitchFamily="18" charset="0"/>
              </a:rPr>
              <a:pPr>
                <a:spcBef>
                  <a:spcPct val="0"/>
                </a:spcBef>
              </a:pPr>
              <a:t>23</a:t>
            </a:fld>
            <a:endParaRPr kumimoji="0"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14DF3098-38C0-5090-B193-284D4050FE52}"/>
              </a:ext>
            </a:extLst>
          </p:cNvPr>
          <p:cNvGrpSpPr>
            <a:grpSpLocks/>
          </p:cNvGrpSpPr>
          <p:nvPr/>
        </p:nvGrpSpPr>
        <p:grpSpPr bwMode="auto">
          <a:xfrm>
            <a:off x="0" y="0"/>
            <a:ext cx="8763000" cy="5943600"/>
            <a:chOff x="0" y="0"/>
            <a:chExt cx="5520" cy="3744"/>
          </a:xfrm>
        </p:grpSpPr>
        <p:sp>
          <p:nvSpPr>
            <p:cNvPr id="3" name="Rectangle 3">
              <a:extLst>
                <a:ext uri="{FF2B5EF4-FFF2-40B4-BE49-F238E27FC236}">
                  <a16:creationId xmlns:a16="http://schemas.microsoft.com/office/drawing/2014/main" id="{96E97600-2757-70E3-93FA-12728BA22DCA}"/>
                </a:ext>
              </a:extLst>
            </p:cNvPr>
            <p:cNvSpPr>
              <a:spLocks noChangeArrowheads="1"/>
            </p:cNvSpPr>
            <p:nvPr/>
          </p:nvSpPr>
          <p:spPr bwMode="auto">
            <a:xfrm>
              <a:off x="0" y="0"/>
              <a:ext cx="1104" cy="3072"/>
            </a:xfrm>
            <a:prstGeom prst="rect">
              <a:avLst/>
            </a:prstGeom>
            <a:solidFill>
              <a:schemeClr val="accent1"/>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grpSp>
          <p:nvGrpSpPr>
            <p:cNvPr id="4" name="Group 4">
              <a:extLst>
                <a:ext uri="{FF2B5EF4-FFF2-40B4-BE49-F238E27FC236}">
                  <a16:creationId xmlns:a16="http://schemas.microsoft.com/office/drawing/2014/main" id="{D7ACB9E5-E6C0-03C8-DABB-E420A9315E88}"/>
                </a:ext>
              </a:extLst>
            </p:cNvPr>
            <p:cNvGrpSpPr>
              <a:grpSpLocks/>
            </p:cNvGrpSpPr>
            <p:nvPr userDrawn="1"/>
          </p:nvGrpSpPr>
          <p:grpSpPr bwMode="auto">
            <a:xfrm>
              <a:off x="0" y="2208"/>
              <a:ext cx="5520" cy="1536"/>
              <a:chOff x="0" y="2208"/>
              <a:chExt cx="5520" cy="1536"/>
            </a:xfrm>
          </p:grpSpPr>
          <p:sp>
            <p:nvSpPr>
              <p:cNvPr id="8" name="Rectangle 5">
                <a:extLst>
                  <a:ext uri="{FF2B5EF4-FFF2-40B4-BE49-F238E27FC236}">
                    <a16:creationId xmlns:a16="http://schemas.microsoft.com/office/drawing/2014/main" id="{903F87D0-6564-9924-204E-F18B671442C4}"/>
                  </a:ext>
                </a:extLst>
              </p:cNvPr>
              <p:cNvSpPr>
                <a:spLocks noChangeArrowheads="1"/>
              </p:cNvSpPr>
              <p:nvPr/>
            </p:nvSpPr>
            <p:spPr bwMode="ltGray">
              <a:xfrm>
                <a:off x="624" y="2208"/>
                <a:ext cx="4896" cy="1536"/>
              </a:xfrm>
              <a:prstGeom prst="rect">
                <a:avLst/>
              </a:prstGeom>
              <a:solidFill>
                <a:schemeClr val="bg2"/>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sp>
            <p:nvSpPr>
              <p:cNvPr id="9" name="Rectangle 6">
                <a:extLst>
                  <a:ext uri="{FF2B5EF4-FFF2-40B4-BE49-F238E27FC236}">
                    <a16:creationId xmlns:a16="http://schemas.microsoft.com/office/drawing/2014/main" id="{B881DD5F-070D-693F-98B3-E3A99D8BB547}"/>
                  </a:ext>
                </a:extLst>
              </p:cNvPr>
              <p:cNvSpPr>
                <a:spLocks noChangeArrowheads="1"/>
              </p:cNvSpPr>
              <p:nvPr/>
            </p:nvSpPr>
            <p:spPr bwMode="white">
              <a:xfrm>
                <a:off x="654" y="2352"/>
                <a:ext cx="4818" cy="1347"/>
              </a:xfrm>
              <a:prstGeom prst="rect">
                <a:avLst/>
              </a:prstGeom>
              <a:solidFill>
                <a:schemeClr val="bg1"/>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sp>
            <p:nvSpPr>
              <p:cNvPr id="10" name="Line 7">
                <a:extLst>
                  <a:ext uri="{FF2B5EF4-FFF2-40B4-BE49-F238E27FC236}">
                    <a16:creationId xmlns:a16="http://schemas.microsoft.com/office/drawing/2014/main" id="{E2C25427-AF14-F1B0-A0BF-01D4314DD8B1}"/>
                  </a:ext>
                </a:extLst>
              </p:cNvPr>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 name="Group 8">
              <a:extLst>
                <a:ext uri="{FF2B5EF4-FFF2-40B4-BE49-F238E27FC236}">
                  <a16:creationId xmlns:a16="http://schemas.microsoft.com/office/drawing/2014/main" id="{C9FC5FC7-51E1-3654-5187-C39C449682A5}"/>
                </a:ext>
              </a:extLst>
            </p:cNvPr>
            <p:cNvGrpSpPr>
              <a:grpSpLocks/>
            </p:cNvGrpSpPr>
            <p:nvPr userDrawn="1"/>
          </p:nvGrpSpPr>
          <p:grpSpPr bwMode="auto">
            <a:xfrm>
              <a:off x="400" y="336"/>
              <a:ext cx="5088" cy="192"/>
              <a:chOff x="400" y="336"/>
              <a:chExt cx="5088" cy="192"/>
            </a:xfrm>
          </p:grpSpPr>
          <p:sp>
            <p:nvSpPr>
              <p:cNvPr id="6" name="Rectangle 9">
                <a:extLst>
                  <a:ext uri="{FF2B5EF4-FFF2-40B4-BE49-F238E27FC236}">
                    <a16:creationId xmlns:a16="http://schemas.microsoft.com/office/drawing/2014/main" id="{12C4F257-175A-C73E-54BB-0A3CA058CD8B}"/>
                  </a:ext>
                </a:extLst>
              </p:cNvPr>
              <p:cNvSpPr>
                <a:spLocks noChangeArrowheads="1"/>
              </p:cNvSpPr>
              <p:nvPr/>
            </p:nvSpPr>
            <p:spPr bwMode="auto">
              <a:xfrm>
                <a:off x="3952" y="336"/>
                <a:ext cx="1536" cy="192"/>
              </a:xfrm>
              <a:prstGeom prst="rect">
                <a:avLst/>
              </a:prstGeom>
              <a:solidFill>
                <a:schemeClr val="folHlink"/>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sp>
            <p:nvSpPr>
              <p:cNvPr id="7" name="Line 10">
                <a:extLst>
                  <a:ext uri="{FF2B5EF4-FFF2-40B4-BE49-F238E27FC236}">
                    <a16:creationId xmlns:a16="http://schemas.microsoft.com/office/drawing/2014/main" id="{B7694CB3-515C-4CFF-66B6-EA8371ED324D}"/>
                  </a:ext>
                </a:extLst>
              </p:cNvPr>
              <p:cNvSpPr>
                <a:spLocks noChangeShapeType="1"/>
              </p:cNvSpPr>
              <p:nvPr/>
            </p:nvSpPr>
            <p:spPr bwMode="auto">
              <a:xfrm>
                <a:off x="400" y="432"/>
                <a:ext cx="5088"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226315" name="Rectangle 11"/>
          <p:cNvSpPr>
            <a:spLocks noGrp="1" noChangeArrowheads="1"/>
          </p:cNvSpPr>
          <p:nvPr>
            <p:ph type="ctrTitle"/>
          </p:nvPr>
        </p:nvSpPr>
        <p:spPr>
          <a:xfrm>
            <a:off x="2057400" y="1143000"/>
            <a:ext cx="6629400" cy="2209800"/>
          </a:xfrm>
        </p:spPr>
        <p:txBody>
          <a:bodyPr/>
          <a:lstStyle>
            <a:lvl1pPr>
              <a:defRPr sz="4800"/>
            </a:lvl1pPr>
          </a:lstStyle>
          <a:p>
            <a:r>
              <a:rPr lang="en-US"/>
              <a:t>Click to edit Master title style</a:t>
            </a:r>
          </a:p>
        </p:txBody>
      </p:sp>
      <p:sp>
        <p:nvSpPr>
          <p:cNvPr id="226316"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t>Click to edit Master subtitle style</a:t>
            </a:r>
          </a:p>
        </p:txBody>
      </p:sp>
      <p:sp>
        <p:nvSpPr>
          <p:cNvPr id="11" name="Rectangle 13">
            <a:extLst>
              <a:ext uri="{FF2B5EF4-FFF2-40B4-BE49-F238E27FC236}">
                <a16:creationId xmlns:a16="http://schemas.microsoft.com/office/drawing/2014/main" id="{B62B01A1-F1EB-1942-7C8E-8E76E5D1D133}"/>
              </a:ext>
            </a:extLst>
          </p:cNvPr>
          <p:cNvSpPr>
            <a:spLocks noGrp="1" noChangeArrowheads="1"/>
          </p:cNvSpPr>
          <p:nvPr>
            <p:ph type="dt" sz="half" idx="10"/>
          </p:nvPr>
        </p:nvSpPr>
        <p:spPr bwMode="auto">
          <a:xfrm>
            <a:off x="912813" y="6251575"/>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fld id="{2ED0D6DD-0A9A-4323-B337-02F1C900F89C}" type="datetime1">
              <a:rPr lang="en-US"/>
              <a:pPr>
                <a:defRPr/>
              </a:pPr>
              <a:t>10/11/2026</a:t>
            </a:fld>
            <a:endParaRPr lang="en-US"/>
          </a:p>
        </p:txBody>
      </p:sp>
      <p:sp>
        <p:nvSpPr>
          <p:cNvPr id="12" name="Rectangle 14">
            <a:extLst>
              <a:ext uri="{FF2B5EF4-FFF2-40B4-BE49-F238E27FC236}">
                <a16:creationId xmlns:a16="http://schemas.microsoft.com/office/drawing/2014/main" id="{AE86BAD5-9300-5723-BBBB-6E27E1278AE7}"/>
              </a:ext>
            </a:extLst>
          </p:cNvPr>
          <p:cNvSpPr>
            <a:spLocks noGrp="1" noChangeArrowheads="1"/>
          </p:cNvSpPr>
          <p:nvPr>
            <p:ph type="ftr" sz="quarter" idx="11"/>
          </p:nvPr>
        </p:nvSpPr>
        <p:spPr bwMode="auto">
          <a:xfrm>
            <a:off x="3354388"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13" name="Rectangle 15">
            <a:extLst>
              <a:ext uri="{FF2B5EF4-FFF2-40B4-BE49-F238E27FC236}">
                <a16:creationId xmlns:a16="http://schemas.microsoft.com/office/drawing/2014/main" id="{DD63A1D2-5B02-355D-D63D-17090F8C71F6}"/>
              </a:ext>
            </a:extLst>
          </p:cNvPr>
          <p:cNvSpPr>
            <a:spLocks noGrp="1" noChangeArrowheads="1"/>
          </p:cNvSpPr>
          <p:nvPr>
            <p:ph type="sldNum" sz="quarter" idx="12"/>
          </p:nvPr>
        </p:nvSpPr>
        <p:spPr bwMode="auto">
          <a:xfrm>
            <a:off x="6781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8B4BF79D-535D-4689-8DBB-3C6B1FAF65BA}" type="slidenum">
              <a:rPr lang="en-US" altLang="en-US"/>
              <a:pPr>
                <a:defRPr/>
              </a:pPr>
              <a:t>‹#›</a:t>
            </a:fld>
            <a:endParaRPr lang="en-US" altLang="en-US"/>
          </a:p>
        </p:txBody>
      </p:sp>
    </p:spTree>
    <p:extLst>
      <p:ext uri="{BB962C8B-B14F-4D97-AF65-F5344CB8AC3E}">
        <p14:creationId xmlns:p14="http://schemas.microsoft.com/office/powerpoint/2010/main" val="285057306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003397"/>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41880057"/>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174102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054729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0184422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2363900"/>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40467130"/>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12236494"/>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235837"/>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7438536"/>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5134388"/>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43491" y="796631"/>
            <a:ext cx="6251304" cy="2700706"/>
          </a:xfrm>
        </p:spPr>
        <p:txBody>
          <a:bodyPr bIns="0" anchor="b"/>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443491" y="3497337"/>
            <a:ext cx="6251304" cy="1011489"/>
          </a:xfrm>
        </p:spPr>
        <p:txBody>
          <a:bodyPr tIns="91440" bIns="91440">
            <a:normAutofit/>
          </a:bodyPr>
          <a:lstStyle>
            <a:lvl1pPr marL="0" indent="0" algn="ct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3EA90D6-39FB-53EA-1147-A18441DF8EEA}"/>
              </a:ext>
            </a:extLst>
          </p:cNvPr>
          <p:cNvSpPr>
            <a:spLocks noGrp="1"/>
          </p:cNvSpPr>
          <p:nvPr>
            <p:ph type="dt" sz="half" idx="10"/>
          </p:nvPr>
        </p:nvSpPr>
        <p:spPr/>
        <p:txBody>
          <a:bodyPr/>
          <a:lstStyle>
            <a:lvl1pPr>
              <a:defRPr/>
            </a:lvl1pPr>
          </a:lstStyle>
          <a:p>
            <a:pPr>
              <a:defRPr/>
            </a:pPr>
            <a:fld id="{2ED0D6DD-0A9A-4323-B337-02F1C900F89C}" type="datetime1">
              <a:rPr lang="en-US"/>
              <a:pPr>
                <a:defRPr/>
              </a:pPr>
              <a:t>10/11/2026</a:t>
            </a:fld>
            <a:endParaRPr lang="en-US"/>
          </a:p>
        </p:txBody>
      </p:sp>
      <p:sp>
        <p:nvSpPr>
          <p:cNvPr id="5" name="Footer Placeholder 4">
            <a:extLst>
              <a:ext uri="{FF2B5EF4-FFF2-40B4-BE49-F238E27FC236}">
                <a16:creationId xmlns:a16="http://schemas.microsoft.com/office/drawing/2014/main" id="{C34676BA-85FF-40E7-F1A5-8850B32971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ED68303-B168-3869-72DF-8299A30C58C3}"/>
              </a:ext>
            </a:extLst>
          </p:cNvPr>
          <p:cNvSpPr>
            <a:spLocks noGrp="1"/>
          </p:cNvSpPr>
          <p:nvPr>
            <p:ph type="sldNum" sz="quarter" idx="12"/>
          </p:nvPr>
        </p:nvSpPr>
        <p:spPr>
          <a:xfrm>
            <a:off x="477838" y="798513"/>
            <a:ext cx="801687" cy="504825"/>
          </a:xfrm>
        </p:spPr>
        <p:txBody>
          <a:bodyPr/>
          <a:lstStyle>
            <a:lvl1pPr>
              <a:defRPr/>
            </a:lvl1pPr>
          </a:lstStyle>
          <a:p>
            <a:pPr>
              <a:defRPr/>
            </a:pPr>
            <a:fld id="{D67A9AFF-0A9D-46C4-BCBD-29BB9FB5B2DE}" type="slidenum">
              <a:rPr lang="en-US" altLang="en-US"/>
              <a:pPr>
                <a:defRPr/>
              </a:pPr>
              <a:t>‹#›</a:t>
            </a:fld>
            <a:endParaRPr lang="en-US" altLang="en-US"/>
          </a:p>
        </p:txBody>
      </p:sp>
    </p:spTree>
    <p:extLst>
      <p:ext uri="{BB962C8B-B14F-4D97-AF65-F5344CB8AC3E}">
        <p14:creationId xmlns:p14="http://schemas.microsoft.com/office/powerpoint/2010/main" val="1782758580"/>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E1F0621-D9CB-2EC4-B5AC-9049E8871010}"/>
              </a:ext>
            </a:extLst>
          </p:cNvPr>
          <p:cNvSpPr>
            <a:spLocks noGrp="1"/>
          </p:cNvSpPr>
          <p:nvPr>
            <p:ph type="dt" sz="half" idx="10"/>
          </p:nvPr>
        </p:nvSpPr>
        <p:spPr/>
        <p:txBody>
          <a:bodyPr/>
          <a:lstStyle>
            <a:lvl1pPr>
              <a:defRPr/>
            </a:lvl1pPr>
          </a:lstStyle>
          <a:p>
            <a:pPr>
              <a:defRPr/>
            </a:pPr>
            <a:fld id="{078C342E-AFE3-4DFA-97FC-624D21A6FE79}" type="datetimeFigureOut">
              <a:rPr lang="en-US"/>
              <a:pPr>
                <a:defRPr/>
              </a:pPr>
              <a:t>10/11/2026</a:t>
            </a:fld>
            <a:endParaRPr lang="en-US"/>
          </a:p>
        </p:txBody>
      </p:sp>
      <p:sp>
        <p:nvSpPr>
          <p:cNvPr id="5" name="Footer Placeholder 4">
            <a:extLst>
              <a:ext uri="{FF2B5EF4-FFF2-40B4-BE49-F238E27FC236}">
                <a16:creationId xmlns:a16="http://schemas.microsoft.com/office/drawing/2014/main" id="{5FB4D477-8143-4F75-03E1-510FF07D20D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F96E4E4-4BB1-9DEE-FF77-925B913EB6E8}"/>
              </a:ext>
            </a:extLst>
          </p:cNvPr>
          <p:cNvSpPr>
            <a:spLocks noGrp="1"/>
          </p:cNvSpPr>
          <p:nvPr>
            <p:ph type="sldNum" sz="quarter" idx="12"/>
          </p:nvPr>
        </p:nvSpPr>
        <p:spPr/>
        <p:txBody>
          <a:bodyPr/>
          <a:lstStyle>
            <a:lvl1pPr>
              <a:defRPr/>
            </a:lvl1pPr>
          </a:lstStyle>
          <a:p>
            <a:pPr>
              <a:defRPr/>
            </a:pPr>
            <a:fld id="{FC85A731-F8F9-4E7F-94BB-CD7C02B770CD}" type="slidenum">
              <a:rPr lang="en-US" altLang="en-US"/>
              <a:pPr>
                <a:defRPr/>
              </a:pPr>
              <a:t>‹#›</a:t>
            </a:fld>
            <a:endParaRPr lang="en-US" altLang="en-US"/>
          </a:p>
        </p:txBody>
      </p:sp>
    </p:spTree>
    <p:extLst>
      <p:ext uri="{BB962C8B-B14F-4D97-AF65-F5344CB8AC3E}">
        <p14:creationId xmlns:p14="http://schemas.microsoft.com/office/powerpoint/2010/main" val="3942095365"/>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2" y="1756130"/>
            <a:ext cx="6251302" cy="1952270"/>
          </a:xfrm>
        </p:spPr>
        <p:txBody>
          <a:bodyPr anchor="b"/>
          <a:lstStyle>
            <a:lvl1pPr algn="ctr">
              <a:defRPr sz="3200"/>
            </a:lvl1pPr>
          </a:lstStyle>
          <a:p>
            <a:r>
              <a:rPr lang="en-US"/>
              <a:t>Click to edit Master title style</a:t>
            </a:r>
            <a:endParaRPr lang="en-US" dirty="0"/>
          </a:p>
        </p:txBody>
      </p:sp>
      <p:sp>
        <p:nvSpPr>
          <p:cNvPr id="3" name="Text Placeholder 2"/>
          <p:cNvSpPr>
            <a:spLocks noGrp="1"/>
          </p:cNvSpPr>
          <p:nvPr>
            <p:ph type="body" idx="1"/>
          </p:nvPr>
        </p:nvSpPr>
        <p:spPr>
          <a:xfrm>
            <a:off x="1434318" y="3708400"/>
            <a:ext cx="6251302" cy="1110725"/>
          </a:xfrm>
        </p:spPr>
        <p:txBody>
          <a:bodyPr tIns="91440">
            <a:normAutofit/>
          </a:bodyPr>
          <a:lstStyle>
            <a:lvl1pPr marL="0" indent="0" algn="ctr">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8CC9B38-4157-5A6C-7C85-7D94981B4B06}"/>
              </a:ext>
            </a:extLst>
          </p:cNvPr>
          <p:cNvSpPr>
            <a:spLocks noGrp="1"/>
          </p:cNvSpPr>
          <p:nvPr>
            <p:ph type="dt" sz="half" idx="10"/>
          </p:nvPr>
        </p:nvSpPr>
        <p:spPr/>
        <p:txBody>
          <a:bodyPr/>
          <a:lstStyle>
            <a:lvl1pPr>
              <a:defRPr/>
            </a:lvl1pPr>
          </a:lstStyle>
          <a:p>
            <a:pPr>
              <a:defRPr/>
            </a:pPr>
            <a:fld id="{8F99465E-B852-4A01-A027-6C4C2651CFE2}" type="datetimeFigureOut">
              <a:rPr lang="en-US"/>
              <a:pPr>
                <a:defRPr/>
              </a:pPr>
              <a:t>10/11/2026</a:t>
            </a:fld>
            <a:endParaRPr lang="en-US"/>
          </a:p>
        </p:txBody>
      </p:sp>
      <p:sp>
        <p:nvSpPr>
          <p:cNvPr id="5" name="Footer Placeholder 4">
            <a:extLst>
              <a:ext uri="{FF2B5EF4-FFF2-40B4-BE49-F238E27FC236}">
                <a16:creationId xmlns:a16="http://schemas.microsoft.com/office/drawing/2014/main" id="{AA0E7A50-D47E-9113-5411-B9E239CFE4C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B858071-519C-B695-52EE-235BBF479251}"/>
              </a:ext>
            </a:extLst>
          </p:cNvPr>
          <p:cNvSpPr>
            <a:spLocks noGrp="1"/>
          </p:cNvSpPr>
          <p:nvPr>
            <p:ph type="sldNum" sz="quarter" idx="12"/>
          </p:nvPr>
        </p:nvSpPr>
        <p:spPr/>
        <p:txBody>
          <a:bodyPr/>
          <a:lstStyle>
            <a:lvl1pPr>
              <a:defRPr/>
            </a:lvl1pPr>
          </a:lstStyle>
          <a:p>
            <a:pPr>
              <a:defRPr/>
            </a:pPr>
            <a:fld id="{9791D523-4788-4D26-9675-05354E85E26C}" type="slidenum">
              <a:rPr lang="en-US" altLang="en-US"/>
              <a:pPr>
                <a:defRPr/>
              </a:pPr>
              <a:t>‹#›</a:t>
            </a:fld>
            <a:endParaRPr lang="en-US" altLang="en-US"/>
          </a:p>
        </p:txBody>
      </p:sp>
    </p:spTree>
    <p:extLst>
      <p:ext uri="{BB962C8B-B14F-4D97-AF65-F5344CB8AC3E}">
        <p14:creationId xmlns:p14="http://schemas.microsoft.com/office/powerpoint/2010/main" val="3370902191"/>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25130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1" y="2013936"/>
            <a:ext cx="2965632" cy="34375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29162" y="2013936"/>
            <a:ext cx="2965424" cy="34375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CF3BE27B-4DED-00DB-D3B8-D1CB5FB9EFA1}"/>
              </a:ext>
            </a:extLst>
          </p:cNvPr>
          <p:cNvSpPr>
            <a:spLocks noGrp="1"/>
          </p:cNvSpPr>
          <p:nvPr>
            <p:ph type="dt" sz="half" idx="10"/>
          </p:nvPr>
        </p:nvSpPr>
        <p:spPr/>
        <p:txBody>
          <a:bodyPr/>
          <a:lstStyle>
            <a:lvl1pPr>
              <a:defRPr/>
            </a:lvl1pPr>
          </a:lstStyle>
          <a:p>
            <a:pPr>
              <a:defRPr/>
            </a:pPr>
            <a:fld id="{27D5EE53-8D96-41F0-A912-1ED20517550D}" type="datetimeFigureOut">
              <a:rPr lang="en-US"/>
              <a:pPr>
                <a:defRPr/>
              </a:pPr>
              <a:t>10/11/2026</a:t>
            </a:fld>
            <a:endParaRPr lang="en-US"/>
          </a:p>
        </p:txBody>
      </p:sp>
      <p:sp>
        <p:nvSpPr>
          <p:cNvPr id="6" name="Footer Placeholder 4">
            <a:extLst>
              <a:ext uri="{FF2B5EF4-FFF2-40B4-BE49-F238E27FC236}">
                <a16:creationId xmlns:a16="http://schemas.microsoft.com/office/drawing/2014/main" id="{77E11352-3C95-E35E-3854-E2A9F97BB18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5CEA1DF-C0CA-C284-0495-18834E448BA9}"/>
              </a:ext>
            </a:extLst>
          </p:cNvPr>
          <p:cNvSpPr>
            <a:spLocks noGrp="1"/>
          </p:cNvSpPr>
          <p:nvPr>
            <p:ph type="sldNum" sz="quarter" idx="12"/>
          </p:nvPr>
        </p:nvSpPr>
        <p:spPr/>
        <p:txBody>
          <a:bodyPr/>
          <a:lstStyle>
            <a:lvl1pPr>
              <a:defRPr/>
            </a:lvl1pPr>
          </a:lstStyle>
          <a:p>
            <a:pPr>
              <a:defRPr/>
            </a:pPr>
            <a:fld id="{A1026E06-9416-4A4A-935D-842A5F0F5803}" type="slidenum">
              <a:rPr lang="en-US" altLang="en-US"/>
              <a:pPr>
                <a:defRPr/>
              </a:pPr>
              <a:t>‹#›</a:t>
            </a:fld>
            <a:endParaRPr lang="en-US" altLang="en-US"/>
          </a:p>
        </p:txBody>
      </p:sp>
    </p:spTree>
    <p:extLst>
      <p:ext uri="{BB962C8B-B14F-4D97-AF65-F5344CB8AC3E}">
        <p14:creationId xmlns:p14="http://schemas.microsoft.com/office/powerpoint/2010/main" val="2599044716"/>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164"/>
            <a:ext cx="62513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2965631"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443491" y="2824270"/>
            <a:ext cx="2965631"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9270" y="2023004"/>
            <a:ext cx="2965523"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729270" y="2821491"/>
            <a:ext cx="2965523"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D026C589-A302-EB0D-EE27-E7C65A27DC38}"/>
              </a:ext>
            </a:extLst>
          </p:cNvPr>
          <p:cNvSpPr>
            <a:spLocks noGrp="1"/>
          </p:cNvSpPr>
          <p:nvPr>
            <p:ph type="dt" sz="half" idx="10"/>
          </p:nvPr>
        </p:nvSpPr>
        <p:spPr/>
        <p:txBody>
          <a:bodyPr/>
          <a:lstStyle>
            <a:lvl1pPr>
              <a:defRPr/>
            </a:lvl1pPr>
          </a:lstStyle>
          <a:p>
            <a:pPr>
              <a:defRPr/>
            </a:pPr>
            <a:fld id="{62AFF3F2-F28B-4D53-B4C3-8A87ADA5D37E}" type="datetimeFigureOut">
              <a:rPr lang="en-US"/>
              <a:pPr>
                <a:defRPr/>
              </a:pPr>
              <a:t>10/11/2026</a:t>
            </a:fld>
            <a:endParaRPr lang="en-US"/>
          </a:p>
        </p:txBody>
      </p:sp>
      <p:sp>
        <p:nvSpPr>
          <p:cNvPr id="8" name="Footer Placeholder 4">
            <a:extLst>
              <a:ext uri="{FF2B5EF4-FFF2-40B4-BE49-F238E27FC236}">
                <a16:creationId xmlns:a16="http://schemas.microsoft.com/office/drawing/2014/main" id="{B6F7168E-099C-B6A9-C197-11843CFA3D9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E3B9CA4-3FE0-7C5D-609C-1A320291A3EF}"/>
              </a:ext>
            </a:extLst>
          </p:cNvPr>
          <p:cNvSpPr>
            <a:spLocks noGrp="1"/>
          </p:cNvSpPr>
          <p:nvPr>
            <p:ph type="sldNum" sz="quarter" idx="12"/>
          </p:nvPr>
        </p:nvSpPr>
        <p:spPr/>
        <p:txBody>
          <a:bodyPr/>
          <a:lstStyle>
            <a:lvl1pPr>
              <a:defRPr/>
            </a:lvl1pPr>
          </a:lstStyle>
          <a:p>
            <a:pPr>
              <a:defRPr/>
            </a:pPr>
            <a:fld id="{182ACD35-ECAA-462E-8BC1-626054B6CB4A}" type="slidenum">
              <a:rPr lang="en-US" altLang="en-US"/>
              <a:pPr>
                <a:defRPr/>
              </a:pPr>
              <a:t>‹#›</a:t>
            </a:fld>
            <a:endParaRPr lang="en-US" altLang="en-US"/>
          </a:p>
        </p:txBody>
      </p:sp>
    </p:spTree>
    <p:extLst>
      <p:ext uri="{BB962C8B-B14F-4D97-AF65-F5344CB8AC3E}">
        <p14:creationId xmlns:p14="http://schemas.microsoft.com/office/powerpoint/2010/main" val="2041354332"/>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D5E8202C-AA47-FFBB-D6FB-33A7E61AA4E2}"/>
              </a:ext>
            </a:extLst>
          </p:cNvPr>
          <p:cNvSpPr>
            <a:spLocks noGrp="1"/>
          </p:cNvSpPr>
          <p:nvPr>
            <p:ph type="dt" sz="half" idx="10"/>
          </p:nvPr>
        </p:nvSpPr>
        <p:spPr/>
        <p:txBody>
          <a:bodyPr/>
          <a:lstStyle>
            <a:lvl1pPr>
              <a:defRPr/>
            </a:lvl1pPr>
          </a:lstStyle>
          <a:p>
            <a:pPr>
              <a:defRPr/>
            </a:pPr>
            <a:fld id="{45785CDC-22BF-462B-B0F6-85E7BF147FD2}" type="datetimeFigureOut">
              <a:rPr lang="en-US"/>
              <a:pPr>
                <a:defRPr/>
              </a:pPr>
              <a:t>10/11/2026</a:t>
            </a:fld>
            <a:endParaRPr lang="en-US"/>
          </a:p>
        </p:txBody>
      </p:sp>
      <p:sp>
        <p:nvSpPr>
          <p:cNvPr id="4" name="Footer Placeholder 4">
            <a:extLst>
              <a:ext uri="{FF2B5EF4-FFF2-40B4-BE49-F238E27FC236}">
                <a16:creationId xmlns:a16="http://schemas.microsoft.com/office/drawing/2014/main" id="{3D8AA652-24A9-2EBA-F0B7-848511B42DD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C17AF51-054E-F1A6-51E7-E669862B9929}"/>
              </a:ext>
            </a:extLst>
          </p:cNvPr>
          <p:cNvSpPr>
            <a:spLocks noGrp="1"/>
          </p:cNvSpPr>
          <p:nvPr>
            <p:ph type="sldNum" sz="quarter" idx="12"/>
          </p:nvPr>
        </p:nvSpPr>
        <p:spPr/>
        <p:txBody>
          <a:bodyPr/>
          <a:lstStyle>
            <a:lvl1pPr>
              <a:defRPr/>
            </a:lvl1pPr>
          </a:lstStyle>
          <a:p>
            <a:pPr>
              <a:defRPr/>
            </a:pPr>
            <a:fld id="{DFFC1DD4-74B1-42A7-A5CA-073B3D01FF4F}" type="slidenum">
              <a:rPr lang="en-US" altLang="en-US"/>
              <a:pPr>
                <a:defRPr/>
              </a:pPr>
              <a:t>‹#›</a:t>
            </a:fld>
            <a:endParaRPr lang="en-US" altLang="en-US"/>
          </a:p>
        </p:txBody>
      </p:sp>
    </p:spTree>
    <p:extLst>
      <p:ext uri="{BB962C8B-B14F-4D97-AF65-F5344CB8AC3E}">
        <p14:creationId xmlns:p14="http://schemas.microsoft.com/office/powerpoint/2010/main" val="3562446084"/>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667004-1282-822E-6B84-AAEAB9B2D12A}"/>
              </a:ext>
            </a:extLst>
          </p:cNvPr>
          <p:cNvSpPr>
            <a:spLocks noGrp="1"/>
          </p:cNvSpPr>
          <p:nvPr>
            <p:ph type="dt" sz="half" idx="10"/>
          </p:nvPr>
        </p:nvSpPr>
        <p:spPr/>
        <p:txBody>
          <a:bodyPr/>
          <a:lstStyle>
            <a:lvl1pPr>
              <a:defRPr/>
            </a:lvl1pPr>
          </a:lstStyle>
          <a:p>
            <a:pPr>
              <a:defRPr/>
            </a:pPr>
            <a:fld id="{72F4C0D8-3F70-4B76-9FB5-49A717DBEB02}" type="datetimeFigureOut">
              <a:rPr lang="en-US"/>
              <a:pPr>
                <a:defRPr/>
              </a:pPr>
              <a:t>10/11/2026</a:t>
            </a:fld>
            <a:endParaRPr lang="en-US"/>
          </a:p>
        </p:txBody>
      </p:sp>
      <p:sp>
        <p:nvSpPr>
          <p:cNvPr id="3" name="Footer Placeholder 4">
            <a:extLst>
              <a:ext uri="{FF2B5EF4-FFF2-40B4-BE49-F238E27FC236}">
                <a16:creationId xmlns:a16="http://schemas.microsoft.com/office/drawing/2014/main" id="{02974B77-57F1-9604-3646-E7640C716BC8}"/>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A4FC63C-D15B-C262-CBB9-7FCB221FDDEA}"/>
              </a:ext>
            </a:extLst>
          </p:cNvPr>
          <p:cNvSpPr>
            <a:spLocks noGrp="1"/>
          </p:cNvSpPr>
          <p:nvPr>
            <p:ph type="sldNum" sz="quarter" idx="12"/>
          </p:nvPr>
        </p:nvSpPr>
        <p:spPr/>
        <p:txBody>
          <a:bodyPr/>
          <a:lstStyle>
            <a:lvl1pPr>
              <a:defRPr/>
            </a:lvl1pPr>
          </a:lstStyle>
          <a:p>
            <a:pPr>
              <a:defRPr/>
            </a:pPr>
            <a:fld id="{D91B1674-5121-4372-93FD-40F1D9D3B193}" type="slidenum">
              <a:rPr lang="en-US" altLang="en-US"/>
              <a:pPr>
                <a:defRPr/>
              </a:pPr>
              <a:t>‹#›</a:t>
            </a:fld>
            <a:endParaRPr lang="en-US" altLang="en-US"/>
          </a:p>
        </p:txBody>
      </p:sp>
    </p:spTree>
    <p:extLst>
      <p:ext uri="{BB962C8B-B14F-4D97-AF65-F5344CB8AC3E}">
        <p14:creationId xmlns:p14="http://schemas.microsoft.com/office/powerpoint/2010/main" val="3609719781"/>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406519"/>
          </a:xfrm>
        </p:spPr>
        <p:txBody>
          <a:bodyPr anchor="b"/>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506719"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1501"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5D5893D9-86A3-3BBA-42E9-CAB73820E3F1}"/>
              </a:ext>
            </a:extLst>
          </p:cNvPr>
          <p:cNvSpPr>
            <a:spLocks noGrp="1"/>
          </p:cNvSpPr>
          <p:nvPr>
            <p:ph type="dt" sz="half" idx="10"/>
          </p:nvPr>
        </p:nvSpPr>
        <p:spPr/>
        <p:txBody>
          <a:bodyPr/>
          <a:lstStyle>
            <a:lvl1pPr>
              <a:defRPr/>
            </a:lvl1pPr>
          </a:lstStyle>
          <a:p>
            <a:pPr>
              <a:defRPr/>
            </a:pPr>
            <a:fld id="{7562DDF0-F171-46E1-A5D0-912757C8D677}" type="datetimeFigureOut">
              <a:rPr lang="en-US"/>
              <a:pPr>
                <a:defRPr/>
              </a:pPr>
              <a:t>10/11/2026</a:t>
            </a:fld>
            <a:endParaRPr lang="en-US"/>
          </a:p>
        </p:txBody>
      </p:sp>
      <p:sp>
        <p:nvSpPr>
          <p:cNvPr id="6" name="Footer Placeholder 4">
            <a:extLst>
              <a:ext uri="{FF2B5EF4-FFF2-40B4-BE49-F238E27FC236}">
                <a16:creationId xmlns:a16="http://schemas.microsoft.com/office/drawing/2014/main" id="{511AB0F4-2FA2-78FE-280F-85C3E727B74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AC9E68-40FE-05B0-B55E-E62F39D27D81}"/>
              </a:ext>
            </a:extLst>
          </p:cNvPr>
          <p:cNvSpPr>
            <a:spLocks noGrp="1"/>
          </p:cNvSpPr>
          <p:nvPr>
            <p:ph type="sldNum" sz="quarter" idx="12"/>
          </p:nvPr>
        </p:nvSpPr>
        <p:spPr/>
        <p:txBody>
          <a:bodyPr/>
          <a:lstStyle>
            <a:lvl1pPr>
              <a:defRPr/>
            </a:lvl1pPr>
          </a:lstStyle>
          <a:p>
            <a:pPr>
              <a:defRPr/>
            </a:pPr>
            <a:fld id="{A214D902-8729-4B6B-89D0-79BBCEEFFD1F}" type="slidenum">
              <a:rPr lang="en-US" altLang="en-US"/>
              <a:pPr>
                <a:defRPr/>
              </a:pPr>
              <a:t>‹#›</a:t>
            </a:fld>
            <a:endParaRPr lang="en-US" altLang="en-US"/>
          </a:p>
        </p:txBody>
      </p:sp>
    </p:spTree>
    <p:extLst>
      <p:ext uri="{BB962C8B-B14F-4D97-AF65-F5344CB8AC3E}">
        <p14:creationId xmlns:p14="http://schemas.microsoft.com/office/powerpoint/2010/main" val="2503492911"/>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5" name="Group 12">
            <a:extLst>
              <a:ext uri="{FF2B5EF4-FFF2-40B4-BE49-F238E27FC236}">
                <a16:creationId xmlns:a16="http://schemas.microsoft.com/office/drawing/2014/main" id="{F26F9FA8-BE1C-BB5C-7CAC-6611C7DAC80C}"/>
              </a:ext>
            </a:extLst>
          </p:cNvPr>
          <p:cNvGrpSpPr>
            <a:grpSpLocks/>
          </p:cNvGrpSpPr>
          <p:nvPr/>
        </p:nvGrpSpPr>
        <p:grpSpPr bwMode="auto">
          <a:xfrm>
            <a:off x="4995863" y="482600"/>
            <a:ext cx="3511550" cy="5148263"/>
            <a:chOff x="4996501" y="482171"/>
            <a:chExt cx="3511387" cy="5149101"/>
          </a:xfrm>
        </p:grpSpPr>
        <p:sp>
          <p:nvSpPr>
            <p:cNvPr id="6" name="Rectangle 5">
              <a:extLst>
                <a:ext uri="{FF2B5EF4-FFF2-40B4-BE49-F238E27FC236}">
                  <a16:creationId xmlns:a16="http://schemas.microsoft.com/office/drawing/2014/main" id="{688494FA-5D5C-9B26-F4AB-654AD9FF6200}"/>
                </a:ext>
              </a:extLst>
            </p:cNvPr>
            <p:cNvSpPr/>
            <p:nvPr/>
          </p:nvSpPr>
          <p:spPr>
            <a:xfrm>
              <a:off x="4996501" y="482171"/>
              <a:ext cx="3511387"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7" name="Rectangle 6">
              <a:extLst>
                <a:ext uri="{FF2B5EF4-FFF2-40B4-BE49-F238E27FC236}">
                  <a16:creationId xmlns:a16="http://schemas.microsoft.com/office/drawing/2014/main" id="{065D65AD-ABA0-2EE4-393D-51670543CB01}"/>
                </a:ext>
              </a:extLst>
            </p:cNvPr>
            <p:cNvSpPr/>
            <p:nvPr/>
          </p:nvSpPr>
          <p:spPr>
            <a:xfrm>
              <a:off x="5312152" y="812506"/>
              <a:ext cx="2883013" cy="4479361"/>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9" y="1129513"/>
            <a:ext cx="3080490" cy="1830584"/>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50000"/>
              <a:lumOff val="50000"/>
              <a:alpha val="80000"/>
            </a:schemeClr>
          </a:solidFill>
          <a:ln w="9525" cap="sq">
            <a:noFill/>
            <a:miter lim="800000"/>
          </a:ln>
          <a:effectLst/>
        </p:spPr>
        <p:txBody>
          <a:bodyPr rtlCol="0">
            <a:normAutofit/>
          </a:bodyPr>
          <a:lstStyle>
            <a:lvl1pPr>
              <a:defRPr lang="en-US" sz="3200" dirty="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443492" y="3145992"/>
            <a:ext cx="3076077"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8" name="Date Placeholder 4">
            <a:extLst>
              <a:ext uri="{FF2B5EF4-FFF2-40B4-BE49-F238E27FC236}">
                <a16:creationId xmlns:a16="http://schemas.microsoft.com/office/drawing/2014/main" id="{AB696E44-61F3-EC52-C9A3-D5F4E9B773BD}"/>
              </a:ext>
            </a:extLst>
          </p:cNvPr>
          <p:cNvSpPr>
            <a:spLocks noGrp="1"/>
          </p:cNvSpPr>
          <p:nvPr>
            <p:ph type="dt" sz="half" idx="10"/>
          </p:nvPr>
        </p:nvSpPr>
        <p:spPr>
          <a:xfrm>
            <a:off x="1436688" y="5470525"/>
            <a:ext cx="3082925" cy="319088"/>
          </a:xfrm>
        </p:spPr>
        <p:txBody>
          <a:bodyPr/>
          <a:lstStyle>
            <a:lvl1pPr algn="l">
              <a:defRPr/>
            </a:lvl1pPr>
          </a:lstStyle>
          <a:p>
            <a:pPr>
              <a:defRPr/>
            </a:pPr>
            <a:fld id="{770A20A6-8118-449B-BCE9-A30186EC0E7D}" type="datetimeFigureOut">
              <a:rPr lang="en-US"/>
              <a:pPr>
                <a:defRPr/>
              </a:pPr>
              <a:t>10/11/2026</a:t>
            </a:fld>
            <a:endParaRPr lang="en-US" dirty="0"/>
          </a:p>
        </p:txBody>
      </p:sp>
      <p:sp>
        <p:nvSpPr>
          <p:cNvPr id="9" name="Footer Placeholder 5">
            <a:extLst>
              <a:ext uri="{FF2B5EF4-FFF2-40B4-BE49-F238E27FC236}">
                <a16:creationId xmlns:a16="http://schemas.microsoft.com/office/drawing/2014/main" id="{330B0F0F-D346-EF72-ECD9-7ED07E06C7A0}"/>
              </a:ext>
            </a:extLst>
          </p:cNvPr>
          <p:cNvSpPr>
            <a:spLocks noGrp="1"/>
          </p:cNvSpPr>
          <p:nvPr>
            <p:ph type="ftr" sz="quarter" idx="11"/>
          </p:nvPr>
        </p:nvSpPr>
        <p:spPr>
          <a:xfrm>
            <a:off x="1438275" y="319088"/>
            <a:ext cx="3081338" cy="320675"/>
          </a:xfrm>
        </p:spPr>
        <p:txBody>
          <a:bodyPr/>
          <a:lstStyle>
            <a:lvl1pPr>
              <a:defRPr/>
            </a:lvl1pPr>
          </a:lstStyle>
          <a:p>
            <a:pPr>
              <a:defRPr/>
            </a:pPr>
            <a:endParaRPr lang="en-US"/>
          </a:p>
        </p:txBody>
      </p:sp>
      <p:sp>
        <p:nvSpPr>
          <p:cNvPr id="10" name="Slide Number Placeholder 6">
            <a:extLst>
              <a:ext uri="{FF2B5EF4-FFF2-40B4-BE49-F238E27FC236}">
                <a16:creationId xmlns:a16="http://schemas.microsoft.com/office/drawing/2014/main" id="{753EBD7F-C7C4-8223-6361-AF8BE6AD390C}"/>
              </a:ext>
            </a:extLst>
          </p:cNvPr>
          <p:cNvSpPr>
            <a:spLocks noGrp="1"/>
          </p:cNvSpPr>
          <p:nvPr>
            <p:ph type="sldNum" sz="quarter" idx="12"/>
          </p:nvPr>
        </p:nvSpPr>
        <p:spPr/>
        <p:txBody>
          <a:bodyPr/>
          <a:lstStyle>
            <a:lvl1pPr>
              <a:defRPr/>
            </a:lvl1pPr>
          </a:lstStyle>
          <a:p>
            <a:pPr>
              <a:defRPr/>
            </a:pPr>
            <a:fld id="{58512552-4888-4301-886D-4744439710E1}" type="slidenum">
              <a:rPr lang="en-US" altLang="en-US"/>
              <a:pPr>
                <a:defRPr/>
              </a:pPr>
              <a:t>‹#›</a:t>
            </a:fld>
            <a:endParaRPr lang="en-US" altLang="en-US"/>
          </a:p>
        </p:txBody>
      </p:sp>
    </p:spTree>
    <p:extLst>
      <p:ext uri="{BB962C8B-B14F-4D97-AF65-F5344CB8AC3E}">
        <p14:creationId xmlns:p14="http://schemas.microsoft.com/office/powerpoint/2010/main" val="3691769915"/>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F6FCFBB-A030-2F8F-C4C5-2E1C8B320FEA}"/>
              </a:ext>
            </a:extLst>
          </p:cNvPr>
          <p:cNvSpPr>
            <a:spLocks noGrp="1"/>
          </p:cNvSpPr>
          <p:nvPr>
            <p:ph type="dt" sz="half" idx="10"/>
          </p:nvPr>
        </p:nvSpPr>
        <p:spPr/>
        <p:txBody>
          <a:bodyPr/>
          <a:lstStyle>
            <a:lvl1pPr>
              <a:defRPr/>
            </a:lvl1pPr>
          </a:lstStyle>
          <a:p>
            <a:pPr>
              <a:defRPr/>
            </a:pPr>
            <a:fld id="{E0B71677-ADEA-4A4D-B3EB-D43A4F29BB65}" type="datetimeFigureOut">
              <a:rPr lang="en-US"/>
              <a:pPr>
                <a:defRPr/>
              </a:pPr>
              <a:t>10/11/2026</a:t>
            </a:fld>
            <a:endParaRPr lang="en-US"/>
          </a:p>
        </p:txBody>
      </p:sp>
      <p:sp>
        <p:nvSpPr>
          <p:cNvPr id="5" name="Footer Placeholder 4">
            <a:extLst>
              <a:ext uri="{FF2B5EF4-FFF2-40B4-BE49-F238E27FC236}">
                <a16:creationId xmlns:a16="http://schemas.microsoft.com/office/drawing/2014/main" id="{14700126-006D-1162-19C9-DB162E69661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9228016-5132-9561-677F-BA690B16C32B}"/>
              </a:ext>
            </a:extLst>
          </p:cNvPr>
          <p:cNvSpPr>
            <a:spLocks noGrp="1"/>
          </p:cNvSpPr>
          <p:nvPr>
            <p:ph type="sldNum" sz="quarter" idx="12"/>
          </p:nvPr>
        </p:nvSpPr>
        <p:spPr/>
        <p:txBody>
          <a:bodyPr/>
          <a:lstStyle>
            <a:lvl1pPr>
              <a:defRPr/>
            </a:lvl1pPr>
          </a:lstStyle>
          <a:p>
            <a:pPr>
              <a:defRPr/>
            </a:pPr>
            <a:fld id="{A869EC5D-7C4D-4AB0-98C6-B164AD047763}" type="slidenum">
              <a:rPr lang="en-US" altLang="en-US"/>
              <a:pPr>
                <a:defRPr/>
              </a:pPr>
              <a:t>‹#›</a:t>
            </a:fld>
            <a:endParaRPr lang="en-US" altLang="en-US"/>
          </a:p>
        </p:txBody>
      </p:sp>
    </p:spTree>
    <p:extLst>
      <p:ext uri="{BB962C8B-B14F-4D97-AF65-F5344CB8AC3E}">
        <p14:creationId xmlns:p14="http://schemas.microsoft.com/office/powerpoint/2010/main" val="2634824145"/>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2373"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2" y="798974"/>
            <a:ext cx="4985762"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4E355D8-0F8A-989F-37BD-6C1A5C55CF41}"/>
              </a:ext>
            </a:extLst>
          </p:cNvPr>
          <p:cNvSpPr>
            <a:spLocks noGrp="1"/>
          </p:cNvSpPr>
          <p:nvPr>
            <p:ph type="dt" sz="half" idx="10"/>
          </p:nvPr>
        </p:nvSpPr>
        <p:spPr/>
        <p:txBody>
          <a:bodyPr/>
          <a:lstStyle>
            <a:lvl1pPr>
              <a:defRPr/>
            </a:lvl1pPr>
          </a:lstStyle>
          <a:p>
            <a:pPr>
              <a:defRPr/>
            </a:pPr>
            <a:fld id="{08944D7E-F129-4640-A4C7-7E9E71D36252}" type="datetimeFigureOut">
              <a:rPr lang="en-US"/>
              <a:pPr>
                <a:defRPr/>
              </a:pPr>
              <a:t>10/11/2026</a:t>
            </a:fld>
            <a:endParaRPr lang="en-US"/>
          </a:p>
        </p:txBody>
      </p:sp>
      <p:sp>
        <p:nvSpPr>
          <p:cNvPr id="5" name="Footer Placeholder 4">
            <a:extLst>
              <a:ext uri="{FF2B5EF4-FFF2-40B4-BE49-F238E27FC236}">
                <a16:creationId xmlns:a16="http://schemas.microsoft.com/office/drawing/2014/main" id="{39F3AA07-425A-23A2-6EFF-E34A018485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59888D4-6660-2EF1-FB3E-EE555389580C}"/>
              </a:ext>
            </a:extLst>
          </p:cNvPr>
          <p:cNvSpPr>
            <a:spLocks noGrp="1"/>
          </p:cNvSpPr>
          <p:nvPr>
            <p:ph type="sldNum" sz="quarter" idx="12"/>
          </p:nvPr>
        </p:nvSpPr>
        <p:spPr/>
        <p:txBody>
          <a:bodyPr/>
          <a:lstStyle>
            <a:lvl1pPr>
              <a:defRPr/>
            </a:lvl1pPr>
          </a:lstStyle>
          <a:p>
            <a:pPr>
              <a:defRPr/>
            </a:pPr>
            <a:fld id="{6CBECF5A-9579-485C-A567-ED4B5E9979A7}" type="slidenum">
              <a:rPr lang="en-US" altLang="en-US"/>
              <a:pPr>
                <a:defRPr/>
              </a:pPr>
              <a:t>‹#›</a:t>
            </a:fld>
            <a:endParaRPr lang="en-US" altLang="en-US"/>
          </a:p>
        </p:txBody>
      </p:sp>
    </p:spTree>
    <p:extLst>
      <p:ext uri="{BB962C8B-B14F-4D97-AF65-F5344CB8AC3E}">
        <p14:creationId xmlns:p14="http://schemas.microsoft.com/office/powerpoint/2010/main" val="2898543895"/>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09E3AA39-F90A-73C4-A88A-529CF82258AC}"/>
              </a:ext>
            </a:extLst>
          </p:cNvPr>
          <p:cNvGrpSpPr>
            <a:grpSpLocks/>
          </p:cNvGrpSpPr>
          <p:nvPr/>
        </p:nvGrpSpPr>
        <p:grpSpPr bwMode="auto">
          <a:xfrm>
            <a:off x="0" y="0"/>
            <a:ext cx="8686800" cy="4876800"/>
            <a:chOff x="0" y="0"/>
            <a:chExt cx="5472" cy="3072"/>
          </a:xfrm>
        </p:grpSpPr>
        <p:sp>
          <p:nvSpPr>
            <p:cNvPr id="1030" name="Rectangle 3">
              <a:extLst>
                <a:ext uri="{FF2B5EF4-FFF2-40B4-BE49-F238E27FC236}">
                  <a16:creationId xmlns:a16="http://schemas.microsoft.com/office/drawing/2014/main" id="{B62BEA42-1073-287F-0822-4BEFE9AE1B43}"/>
                </a:ext>
              </a:extLst>
            </p:cNvPr>
            <p:cNvSpPr>
              <a:spLocks noChangeArrowheads="1"/>
            </p:cNvSpPr>
            <p:nvPr/>
          </p:nvSpPr>
          <p:spPr bwMode="auto">
            <a:xfrm>
              <a:off x="0" y="0"/>
              <a:ext cx="384" cy="3072"/>
            </a:xfrm>
            <a:prstGeom prst="rect">
              <a:avLst/>
            </a:prstGeom>
            <a:solidFill>
              <a:schemeClr val="accent1"/>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grpSp>
          <p:nvGrpSpPr>
            <p:cNvPr id="1031" name="Group 4">
              <a:extLst>
                <a:ext uri="{FF2B5EF4-FFF2-40B4-BE49-F238E27FC236}">
                  <a16:creationId xmlns:a16="http://schemas.microsoft.com/office/drawing/2014/main" id="{BF96608B-FAE2-76F5-51A6-C0C354917540}"/>
                </a:ext>
              </a:extLst>
            </p:cNvPr>
            <p:cNvGrpSpPr>
              <a:grpSpLocks/>
            </p:cNvGrpSpPr>
            <p:nvPr/>
          </p:nvGrpSpPr>
          <p:grpSpPr bwMode="auto">
            <a:xfrm>
              <a:off x="240" y="893"/>
              <a:ext cx="5232" cy="115"/>
              <a:chOff x="240" y="893"/>
              <a:chExt cx="5232" cy="115"/>
            </a:xfrm>
          </p:grpSpPr>
          <p:sp>
            <p:nvSpPr>
              <p:cNvPr id="1032" name="Rectangle 5">
                <a:extLst>
                  <a:ext uri="{FF2B5EF4-FFF2-40B4-BE49-F238E27FC236}">
                    <a16:creationId xmlns:a16="http://schemas.microsoft.com/office/drawing/2014/main" id="{94A0EB57-8736-F712-9D52-8978F72531FF}"/>
                  </a:ext>
                </a:extLst>
              </p:cNvPr>
              <p:cNvSpPr>
                <a:spLocks noChangeArrowheads="1"/>
              </p:cNvSpPr>
              <p:nvPr/>
            </p:nvSpPr>
            <p:spPr bwMode="auto">
              <a:xfrm>
                <a:off x="4320" y="893"/>
                <a:ext cx="1152" cy="115"/>
              </a:xfrm>
              <a:prstGeom prst="rect">
                <a:avLst/>
              </a:prstGeom>
              <a:solidFill>
                <a:schemeClr val="folHlink"/>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sp>
            <p:nvSpPr>
              <p:cNvPr id="1033" name="Line 6">
                <a:extLst>
                  <a:ext uri="{FF2B5EF4-FFF2-40B4-BE49-F238E27FC236}">
                    <a16:creationId xmlns:a16="http://schemas.microsoft.com/office/drawing/2014/main" id="{C9143D0B-9483-5FF2-A7DA-13B823A45EC3}"/>
                  </a:ext>
                </a:extLst>
              </p:cNvPr>
              <p:cNvSpPr>
                <a:spLocks noChangeShapeType="1"/>
              </p:cNvSpPr>
              <p:nvPr/>
            </p:nvSpPr>
            <p:spPr bwMode="auto">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027" name="Rectangle 7">
            <a:extLst>
              <a:ext uri="{FF2B5EF4-FFF2-40B4-BE49-F238E27FC236}">
                <a16:creationId xmlns:a16="http://schemas.microsoft.com/office/drawing/2014/main" id="{6EC56515-924F-8DDB-2CCE-854C1242B8DE}"/>
              </a:ext>
            </a:extLst>
          </p:cNvPr>
          <p:cNvSpPr>
            <a:spLocks noGrp="1" noChangeArrowheads="1"/>
          </p:cNvSpPr>
          <p:nvPr>
            <p:ph type="title"/>
          </p:nvPr>
        </p:nvSpPr>
        <p:spPr bwMode="auto">
          <a:xfrm>
            <a:off x="914400" y="2778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8">
            <a:extLst>
              <a:ext uri="{FF2B5EF4-FFF2-40B4-BE49-F238E27FC236}">
                <a16:creationId xmlns:a16="http://schemas.microsoft.com/office/drawing/2014/main" id="{87908FD0-3B0E-163F-167E-A0D0AFA7F0FE}"/>
              </a:ext>
            </a:extLst>
          </p:cNvPr>
          <p:cNvSpPr>
            <a:spLocks noGrp="1" noChangeArrowheads="1"/>
          </p:cNvSpPr>
          <p:nvPr>
            <p:ph type="body" idx="1"/>
          </p:nvPr>
        </p:nvSpPr>
        <p:spPr bwMode="auto">
          <a:xfrm>
            <a:off x="914400" y="1600200"/>
            <a:ext cx="7772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Line 12">
            <a:extLst>
              <a:ext uri="{FF2B5EF4-FFF2-40B4-BE49-F238E27FC236}">
                <a16:creationId xmlns:a16="http://schemas.microsoft.com/office/drawing/2014/main" id="{1051DF94-559C-0AB0-7BB3-EDA9982DDEE7}"/>
              </a:ext>
            </a:extLst>
          </p:cNvPr>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 bg1="dk2" tx1="lt1" bg2="dk1" tx2="lt2" accent1="accent1" accent2="accent2" accent3="accent3" accent4="accent4" accent5="accent5" accent6="accent6" hlink="hlink" folHlink="folHlink"/>
  <p:sldLayoutIdLst>
    <p:sldLayoutId id="2147485968" r:id="rId1"/>
    <p:sldLayoutId id="2147485948" r:id="rId2"/>
    <p:sldLayoutId id="2147485949" r:id="rId3"/>
    <p:sldLayoutId id="2147485950" r:id="rId4"/>
    <p:sldLayoutId id="2147485951" r:id="rId5"/>
    <p:sldLayoutId id="2147485952" r:id="rId6"/>
    <p:sldLayoutId id="2147485953" r:id="rId7"/>
    <p:sldLayoutId id="2147485954" r:id="rId8"/>
    <p:sldLayoutId id="2147485955" r:id="rId9"/>
    <p:sldLayoutId id="2147485956" r:id="rId10"/>
    <p:sldLayoutId id="2147485957" r:id="rId11"/>
    <p:sldLayoutId id="2147485958" r:id="rId12"/>
  </p:sldLayoutIdLst>
  <p:transition spd="med">
    <p:fade/>
  </p:transition>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anose="05000000000000000000"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anose="05000000000000000000"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anose="05000000000000000000"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827EEFE-F502-FDA4-C278-740D0C4A2A9F}"/>
              </a:ext>
            </a:extLst>
          </p:cNvPr>
          <p:cNvSpPr/>
          <p:nvPr/>
        </p:nvSpPr>
        <p:spPr>
          <a:xfrm>
            <a:off x="0" y="3622675"/>
            <a:ext cx="9144000" cy="2511425"/>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2051" name="Picture 10">
            <a:extLst>
              <a:ext uri="{FF2B5EF4-FFF2-40B4-BE49-F238E27FC236}">
                <a16:creationId xmlns:a16="http://schemas.microsoft.com/office/drawing/2014/main" id="{95CF85A6-1A29-DB87-BED8-DF07BC00676A}"/>
              </a:ext>
            </a:extLst>
          </p:cNvPr>
          <p:cNvPicPr>
            <a:picLocks noChangeAspect="1"/>
          </p:cNvPicPr>
          <p:nvPr/>
        </p:nvPicPr>
        <p:blipFill>
          <a:blip r:embed="rId14">
            <a:extLst>
              <a:ext uri="{28A0092B-C50C-407E-A947-70E740481C1C}">
                <a14:useLocalDpi xmlns:a14="http://schemas.microsoft.com/office/drawing/2010/main" val="0"/>
              </a:ext>
            </a:extLst>
          </a:blip>
          <a:srcRect t="2769" b="-2769"/>
          <a:stretch>
            <a:fillRect/>
          </a:stretch>
        </p:blipFill>
        <p:spPr bwMode="auto">
          <a:xfrm>
            <a:off x="0" y="6135688"/>
            <a:ext cx="91440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a:extLst>
              <a:ext uri="{FF2B5EF4-FFF2-40B4-BE49-F238E27FC236}">
                <a16:creationId xmlns:a16="http://schemas.microsoft.com/office/drawing/2014/main" id="{DB06D0DA-CC2B-B1CE-6A8C-7F98E0FD0B47}"/>
              </a:ext>
            </a:extLst>
          </p:cNvPr>
          <p:cNvSpPr>
            <a:spLocks noGrp="1"/>
          </p:cNvSpPr>
          <p:nvPr>
            <p:ph type="title"/>
          </p:nvPr>
        </p:nvSpPr>
        <p:spPr>
          <a:xfrm>
            <a:off x="1443038" y="804863"/>
            <a:ext cx="6251575" cy="104933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2053" name="Text Placeholder 2">
            <a:extLst>
              <a:ext uri="{FF2B5EF4-FFF2-40B4-BE49-F238E27FC236}">
                <a16:creationId xmlns:a16="http://schemas.microsoft.com/office/drawing/2014/main" id="{808B1653-A8CE-7DEC-2C45-A324A5F925E9}"/>
              </a:ext>
            </a:extLst>
          </p:cNvPr>
          <p:cNvSpPr>
            <a:spLocks noGrp="1"/>
          </p:cNvSpPr>
          <p:nvPr>
            <p:ph type="body" idx="1"/>
          </p:nvPr>
        </p:nvSpPr>
        <p:spPr bwMode="auto">
          <a:xfrm>
            <a:off x="1443038" y="2016125"/>
            <a:ext cx="6251575" cy="344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8551887-922E-1E56-7128-703CD5ACCA26}"/>
              </a:ext>
            </a:extLst>
          </p:cNvPr>
          <p:cNvSpPr>
            <a:spLocks noGrp="1"/>
          </p:cNvSpPr>
          <p:nvPr>
            <p:ph type="dt" sz="half" idx="2"/>
          </p:nvPr>
        </p:nvSpPr>
        <p:spPr>
          <a:xfrm>
            <a:off x="5326063" y="330200"/>
            <a:ext cx="2368550" cy="309563"/>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defRPr>
            </a:lvl1pPr>
          </a:lstStyle>
          <a:p>
            <a:pPr>
              <a:defRPr/>
            </a:pPr>
            <a:fld id="{5B5976B4-B87C-43F7-A5BF-5C26BB79F7CB}" type="datetimeFigureOut">
              <a:rPr lang="en-US"/>
              <a:pPr>
                <a:defRPr/>
              </a:pPr>
              <a:t>10/11/2026</a:t>
            </a:fld>
            <a:endParaRPr lang="en-US"/>
          </a:p>
        </p:txBody>
      </p:sp>
      <p:sp>
        <p:nvSpPr>
          <p:cNvPr id="5" name="Footer Placeholder 4">
            <a:extLst>
              <a:ext uri="{FF2B5EF4-FFF2-40B4-BE49-F238E27FC236}">
                <a16:creationId xmlns:a16="http://schemas.microsoft.com/office/drawing/2014/main" id="{D2CBFBB0-532C-67FF-917F-EF8E33702827}"/>
              </a:ext>
            </a:extLst>
          </p:cNvPr>
          <p:cNvSpPr>
            <a:spLocks noGrp="1"/>
          </p:cNvSpPr>
          <p:nvPr>
            <p:ph type="ftr" sz="quarter" idx="3"/>
          </p:nvPr>
        </p:nvSpPr>
        <p:spPr>
          <a:xfrm>
            <a:off x="1443038" y="328613"/>
            <a:ext cx="3719512" cy="309562"/>
          </a:xfrm>
          <a:prstGeom prst="rect">
            <a:avLst/>
          </a:prstGeom>
        </p:spPr>
        <p:txBody>
          <a:bodyPr vert="horz" lIns="91440" tIns="45720" rIns="91440" bIns="45720" rtlCol="0" anchor="ctr"/>
          <a:lstStyle>
            <a:lvl1pPr algn="l">
              <a:defRPr sz="1000">
                <a:solidFill>
                  <a:schemeClr val="tx1">
                    <a:tint val="75000"/>
                  </a:schemeClr>
                </a:solidFill>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8D5FBEAA-D78C-5783-F198-BC1C1A1A0B11}"/>
              </a:ext>
            </a:extLst>
          </p:cNvPr>
          <p:cNvSpPr>
            <a:spLocks noGrp="1"/>
          </p:cNvSpPr>
          <p:nvPr>
            <p:ph type="sldNum" sz="quarter" idx="4"/>
          </p:nvPr>
        </p:nvSpPr>
        <p:spPr>
          <a:xfrm>
            <a:off x="487363" y="798513"/>
            <a:ext cx="795337" cy="504825"/>
          </a:xfrm>
          <a:prstGeom prst="rect">
            <a:avLst/>
          </a:prstGeom>
        </p:spPr>
        <p:txBody>
          <a:bodyPr vert="horz" wrap="square" lIns="91440" tIns="45720" rIns="91440" bIns="45720" numCol="1" anchor="t" anchorCtr="0" compatLnSpc="1">
            <a:prstTxWarp prst="textNoShape">
              <a:avLst/>
            </a:prstTxWarp>
          </a:bodyPr>
          <a:lstStyle>
            <a:lvl1pPr algn="r">
              <a:defRPr sz="2800">
                <a:solidFill>
                  <a:schemeClr val="accent1"/>
                </a:solidFill>
              </a:defRPr>
            </a:lvl1pPr>
          </a:lstStyle>
          <a:p>
            <a:pPr>
              <a:defRPr/>
            </a:pPr>
            <a:fld id="{4544D166-490B-4F9F-956F-B5ADF4EAA9BF}" type="slidenum">
              <a:rPr lang="en-US" altLang="en-US"/>
              <a:pPr>
                <a:defRPr/>
              </a:pPr>
              <a:t>‹#›</a:t>
            </a:fld>
            <a:endParaRPr lang="en-US" altLang="en-US"/>
          </a:p>
        </p:txBody>
      </p:sp>
      <p:cxnSp>
        <p:nvCxnSpPr>
          <p:cNvPr id="12" name="Straight Connector 11">
            <a:extLst>
              <a:ext uri="{FF2B5EF4-FFF2-40B4-BE49-F238E27FC236}">
                <a16:creationId xmlns:a16="http://schemas.microsoft.com/office/drawing/2014/main" id="{87CA2180-3F0F-D6CA-AAA2-8B2C264697E0}"/>
              </a:ext>
            </a:extLst>
          </p:cNvPr>
          <p:cNvCxnSpPr/>
          <p:nvPr/>
        </p:nvCxnSpPr>
        <p:spPr>
          <a:xfrm>
            <a:off x="0" y="61452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5969" r:id="rId1"/>
    <p:sldLayoutId id="2147485959" r:id="rId2"/>
    <p:sldLayoutId id="2147485960" r:id="rId3"/>
    <p:sldLayoutId id="2147485961" r:id="rId4"/>
    <p:sldLayoutId id="2147485962" r:id="rId5"/>
    <p:sldLayoutId id="2147485963" r:id="rId6"/>
    <p:sldLayoutId id="2147485964" r:id="rId7"/>
    <p:sldLayoutId id="2147485965" r:id="rId8"/>
    <p:sldLayoutId id="2147485970" r:id="rId9"/>
    <p:sldLayoutId id="2147485966" r:id="rId10"/>
    <p:sldLayoutId id="2147485967" r:id="rId11"/>
  </p:sldLayoutIdLst>
  <p:transition spd="med">
    <p:fade/>
  </p:transition>
  <p:txStyles>
    <p:titleStyle>
      <a:lvl1pPr algn="ctr" defTabSz="685800" rtl="0" eaLnBrk="0" fontAlgn="base" hangingPunct="0">
        <a:lnSpc>
          <a:spcPct val="90000"/>
        </a:lnSpc>
        <a:spcBef>
          <a:spcPct val="0"/>
        </a:spcBef>
        <a:spcAft>
          <a:spcPct val="0"/>
        </a:spcAft>
        <a:defRPr sz="3200" kern="1200" cap="all">
          <a:solidFill>
            <a:schemeClr val="accent1"/>
          </a:solidFill>
          <a:latin typeface="+mj-lt"/>
          <a:ea typeface="+mj-ea"/>
          <a:cs typeface="+mj-cs"/>
        </a:defRPr>
      </a:lvl1pPr>
      <a:lvl2pPr algn="ctr" defTabSz="685800" rtl="0" eaLnBrk="0" fontAlgn="base" hangingPunct="0">
        <a:lnSpc>
          <a:spcPct val="90000"/>
        </a:lnSpc>
        <a:spcBef>
          <a:spcPct val="0"/>
        </a:spcBef>
        <a:spcAft>
          <a:spcPct val="0"/>
        </a:spcAft>
        <a:defRPr sz="3200">
          <a:solidFill>
            <a:schemeClr val="accent1"/>
          </a:solidFill>
          <a:latin typeface="Rockwell" pitchFamily="18" charset="0"/>
        </a:defRPr>
      </a:lvl2pPr>
      <a:lvl3pPr algn="ctr" defTabSz="685800" rtl="0" eaLnBrk="0" fontAlgn="base" hangingPunct="0">
        <a:lnSpc>
          <a:spcPct val="90000"/>
        </a:lnSpc>
        <a:spcBef>
          <a:spcPct val="0"/>
        </a:spcBef>
        <a:spcAft>
          <a:spcPct val="0"/>
        </a:spcAft>
        <a:defRPr sz="3200">
          <a:solidFill>
            <a:schemeClr val="accent1"/>
          </a:solidFill>
          <a:latin typeface="Rockwell" pitchFamily="18" charset="0"/>
        </a:defRPr>
      </a:lvl3pPr>
      <a:lvl4pPr algn="ctr" defTabSz="685800" rtl="0" eaLnBrk="0" fontAlgn="base" hangingPunct="0">
        <a:lnSpc>
          <a:spcPct val="90000"/>
        </a:lnSpc>
        <a:spcBef>
          <a:spcPct val="0"/>
        </a:spcBef>
        <a:spcAft>
          <a:spcPct val="0"/>
        </a:spcAft>
        <a:defRPr sz="3200">
          <a:solidFill>
            <a:schemeClr val="accent1"/>
          </a:solidFill>
          <a:latin typeface="Rockwell" pitchFamily="18" charset="0"/>
        </a:defRPr>
      </a:lvl4pPr>
      <a:lvl5pPr algn="ctr" defTabSz="685800" rtl="0" eaLnBrk="0" fontAlgn="base" hangingPunct="0">
        <a:lnSpc>
          <a:spcPct val="90000"/>
        </a:lnSpc>
        <a:spcBef>
          <a:spcPct val="0"/>
        </a:spcBef>
        <a:spcAft>
          <a:spcPct val="0"/>
        </a:spcAft>
        <a:defRPr sz="3200">
          <a:solidFill>
            <a:schemeClr val="accent1"/>
          </a:solidFill>
          <a:latin typeface="Rockwell" pitchFamily="18" charset="0"/>
        </a:defRPr>
      </a:lvl5pPr>
      <a:lvl6pPr marL="457200" algn="ctr" defTabSz="685800" rtl="0" fontAlgn="base">
        <a:lnSpc>
          <a:spcPct val="90000"/>
        </a:lnSpc>
        <a:spcBef>
          <a:spcPct val="0"/>
        </a:spcBef>
        <a:spcAft>
          <a:spcPct val="0"/>
        </a:spcAft>
        <a:defRPr sz="3200">
          <a:solidFill>
            <a:schemeClr val="accent1"/>
          </a:solidFill>
          <a:latin typeface="Rockwell" pitchFamily="18" charset="0"/>
        </a:defRPr>
      </a:lvl6pPr>
      <a:lvl7pPr marL="914400" algn="ctr" defTabSz="685800" rtl="0" fontAlgn="base">
        <a:lnSpc>
          <a:spcPct val="90000"/>
        </a:lnSpc>
        <a:spcBef>
          <a:spcPct val="0"/>
        </a:spcBef>
        <a:spcAft>
          <a:spcPct val="0"/>
        </a:spcAft>
        <a:defRPr sz="3200">
          <a:solidFill>
            <a:schemeClr val="accent1"/>
          </a:solidFill>
          <a:latin typeface="Rockwell" pitchFamily="18" charset="0"/>
        </a:defRPr>
      </a:lvl7pPr>
      <a:lvl8pPr marL="1371600" algn="ctr" defTabSz="685800" rtl="0" fontAlgn="base">
        <a:lnSpc>
          <a:spcPct val="90000"/>
        </a:lnSpc>
        <a:spcBef>
          <a:spcPct val="0"/>
        </a:spcBef>
        <a:spcAft>
          <a:spcPct val="0"/>
        </a:spcAft>
        <a:defRPr sz="3200">
          <a:solidFill>
            <a:schemeClr val="accent1"/>
          </a:solidFill>
          <a:latin typeface="Rockwell" pitchFamily="18" charset="0"/>
        </a:defRPr>
      </a:lvl8pPr>
      <a:lvl9pPr marL="1828800" algn="ctr" defTabSz="685800" rtl="0" fontAlgn="base">
        <a:lnSpc>
          <a:spcPct val="90000"/>
        </a:lnSpc>
        <a:spcBef>
          <a:spcPct val="0"/>
        </a:spcBef>
        <a:spcAft>
          <a:spcPct val="0"/>
        </a:spcAft>
        <a:defRPr sz="3200">
          <a:solidFill>
            <a:schemeClr val="accent1"/>
          </a:solidFill>
          <a:latin typeface="Rockwell" pitchFamily="18" charset="0"/>
        </a:defRPr>
      </a:lvl9pPr>
    </p:titleStyle>
    <p:bodyStyle>
      <a:lvl1pPr marL="228600" indent="-228600" algn="l" defTabSz="685800" rtl="0" eaLnBrk="0" fontAlgn="base" hangingPunct="0">
        <a:lnSpc>
          <a:spcPct val="120000"/>
        </a:lnSpc>
        <a:spcBef>
          <a:spcPts val="1000"/>
        </a:spcBef>
        <a:spcAft>
          <a:spcPct val="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6858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400" kern="1200">
          <a:solidFill>
            <a:schemeClr val="tx1"/>
          </a:solidFill>
          <a:latin typeface="+mn-lt"/>
          <a:ea typeface="+mn-ea"/>
          <a:cs typeface="+mn-cs"/>
        </a:defRPr>
      </a:lvl4pPr>
      <a:lvl5pPr marL="20574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www.22station.com/propertymanager"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hyperlink" Target="http://www.22station.com/propertymanager" TargetMode="External"/><Relationship Id="rId2" Type="http://schemas.openxmlformats.org/officeDocument/2006/relationships/hyperlink" Target="http://www.22station.com/disclosures-pma" TargetMode="External"/><Relationship Id="rId1" Type="http://schemas.openxmlformats.org/officeDocument/2006/relationships/slideLayout" Target="../slideLayouts/slideLayout14.xml"/><Relationship Id="rId4" Type="http://schemas.openxmlformats.org/officeDocument/2006/relationships/chart" Target="../charts/char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hyperlink" Target="mailto:almchia@gmail.com"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hyperlink" Target="mailto:mdegroff@palisadestahoe.com" TargetMode="External"/><Relationship Id="rId5" Type="http://schemas.openxmlformats.org/officeDocument/2006/relationships/hyperlink" Target="mailto:stacialange@squaw.com" TargetMode="External"/><Relationship Id="rId4" Type="http://schemas.openxmlformats.org/officeDocument/2006/relationships/hyperlink" Target="mailto:on@jongrant.in"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9218" name="Rectangle 6">
            <a:extLst>
              <a:ext uri="{FF2B5EF4-FFF2-40B4-BE49-F238E27FC236}">
                <a16:creationId xmlns:a16="http://schemas.microsoft.com/office/drawing/2014/main" id="{C64731CA-D610-EF56-BF82-410E0291D084}"/>
              </a:ext>
            </a:extLst>
          </p:cNvPr>
          <p:cNvSpPr>
            <a:spLocks noGrp="1" noChangeArrowheads="1"/>
          </p:cNvSpPr>
          <p:nvPr>
            <p:ph type="ctrTitle"/>
          </p:nvPr>
        </p:nvSpPr>
        <p:spPr>
          <a:xfrm>
            <a:off x="117475" y="115888"/>
            <a:ext cx="9026525" cy="1460500"/>
          </a:xfrm>
        </p:spPr>
        <p:txBody>
          <a:bodyPr/>
          <a:lstStyle/>
          <a:p>
            <a:pPr eaLnBrk="1" fontAlgn="auto" hangingPunct="1">
              <a:spcAft>
                <a:spcPts val="0"/>
              </a:spcAft>
              <a:defRPr/>
            </a:pPr>
            <a:r>
              <a:rPr lang="en-US" altLang="en-US" sz="4200" dirty="0"/>
              <a:t>22 Station Owners’ </a:t>
            </a:r>
            <a:br>
              <a:rPr lang="en-US" altLang="en-US" sz="4200" dirty="0"/>
            </a:br>
            <a:r>
              <a:rPr lang="en-US" altLang="en-US" sz="4200" dirty="0"/>
              <a:t>Annual Meeting</a:t>
            </a:r>
          </a:p>
        </p:txBody>
      </p:sp>
      <p:sp>
        <p:nvSpPr>
          <p:cNvPr id="9219" name="Rectangle 7">
            <a:extLst>
              <a:ext uri="{FF2B5EF4-FFF2-40B4-BE49-F238E27FC236}">
                <a16:creationId xmlns:a16="http://schemas.microsoft.com/office/drawing/2014/main" id="{DD27F0C2-55CF-7A5D-9A3D-6963E93C7282}"/>
              </a:ext>
            </a:extLst>
          </p:cNvPr>
          <p:cNvSpPr>
            <a:spLocks noGrp="1" noChangeArrowheads="1"/>
          </p:cNvSpPr>
          <p:nvPr>
            <p:ph type="subTitle" idx="1"/>
          </p:nvPr>
        </p:nvSpPr>
        <p:spPr>
          <a:xfrm>
            <a:off x="1008063" y="4976813"/>
            <a:ext cx="7196137" cy="1920875"/>
          </a:xfrm>
        </p:spPr>
        <p:txBody>
          <a:bodyPr rtlCol="0">
            <a:normAutofit/>
          </a:bodyPr>
          <a:lstStyle/>
          <a:p>
            <a:pPr defTabSz="457207" eaLnBrk="1" fontAlgn="auto" hangingPunct="1">
              <a:spcAft>
                <a:spcPts val="0"/>
              </a:spcAft>
              <a:buClr>
                <a:schemeClr val="bg2">
                  <a:lumMod val="40000"/>
                  <a:lumOff val="60000"/>
                </a:schemeClr>
              </a:buClr>
              <a:buFont typeface="Wingdings 3" charset="2"/>
              <a:buNone/>
              <a:defRPr/>
            </a:pPr>
            <a:r>
              <a:rPr lang="en-US" altLang="en-US" sz="2400" i="1" dirty="0">
                <a:latin typeface="Candara" panose="020E0502030303020204" pitchFamily="34" charset="0"/>
              </a:rPr>
              <a:t>22 Station Owners Association Board of Directors</a:t>
            </a:r>
            <a:br>
              <a:rPr lang="en-US" altLang="en-US" sz="2400" i="1" dirty="0">
                <a:latin typeface="Candara" panose="020E0502030303020204" pitchFamily="34" charset="0"/>
              </a:rPr>
            </a:br>
            <a:r>
              <a:rPr lang="en-US" altLang="en-US" sz="2400" i="1" dirty="0">
                <a:latin typeface="Candara" panose="020E0502030303020204" pitchFamily="34" charset="0"/>
              </a:rPr>
              <a:t>October 10, 2026</a:t>
            </a:r>
          </a:p>
        </p:txBody>
      </p:sp>
      <p:pic>
        <p:nvPicPr>
          <p:cNvPr id="8196" name="Picture 5">
            <a:extLst>
              <a:ext uri="{FF2B5EF4-FFF2-40B4-BE49-F238E27FC236}">
                <a16:creationId xmlns:a16="http://schemas.microsoft.com/office/drawing/2014/main" id="{41744B12-81F4-1BAA-0285-D1978104B6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862013"/>
            <a:ext cx="813435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58FF9637-A45F-24E6-3350-A0F528610E73}"/>
              </a:ext>
            </a:extLst>
          </p:cNvPr>
          <p:cNvSpPr>
            <a:spLocks noGrp="1" noChangeArrowheads="1"/>
          </p:cNvSpPr>
          <p:nvPr>
            <p:ph type="title"/>
          </p:nvPr>
        </p:nvSpPr>
        <p:spPr>
          <a:xfrm>
            <a:off x="0" y="0"/>
            <a:ext cx="9144000" cy="1349375"/>
          </a:xfrm>
        </p:spPr>
        <p:txBody>
          <a:bodyPr/>
          <a:lstStyle/>
          <a:p>
            <a:pPr eaLnBrk="1" fontAlgn="auto" hangingPunct="1">
              <a:spcAft>
                <a:spcPts val="0"/>
              </a:spcAft>
              <a:defRPr/>
            </a:pPr>
            <a:r>
              <a:rPr lang="en-US" altLang="en-US" dirty="0"/>
              <a:t>Agenda</a:t>
            </a:r>
          </a:p>
        </p:txBody>
      </p:sp>
      <p:sp>
        <p:nvSpPr>
          <p:cNvPr id="6" name="Rectangle 5">
            <a:extLst>
              <a:ext uri="{FF2B5EF4-FFF2-40B4-BE49-F238E27FC236}">
                <a16:creationId xmlns:a16="http://schemas.microsoft.com/office/drawing/2014/main" id="{3EF5982D-6A63-224F-4604-56815ADEA240}"/>
              </a:ext>
            </a:extLst>
          </p:cNvPr>
          <p:cNvSpPr txBox="1">
            <a:spLocks noChangeArrowheads="1"/>
          </p:cNvSpPr>
          <p:nvPr/>
        </p:nvSpPr>
        <p:spPr bwMode="auto">
          <a:xfrm>
            <a:off x="1439652" y="980728"/>
            <a:ext cx="6876764" cy="4896544"/>
          </a:xfrm>
          <a:prstGeom prst="rect">
            <a:avLst/>
          </a:prstGeom>
          <a:noFill/>
          <a:ln w="9525">
            <a:noFill/>
            <a:miter lim="800000"/>
            <a:headEnd/>
            <a:tailEnd/>
          </a:ln>
        </p:spPr>
        <p:txBody>
          <a:bodyPr/>
          <a:lstStyle/>
          <a:p>
            <a:pPr marL="342900" indent="-342900" eaLnBrk="1" hangingPunct="1">
              <a:lnSpc>
                <a:spcPct val="90000"/>
              </a:lnSpc>
              <a:spcBef>
                <a:spcPct val="20000"/>
              </a:spcBef>
              <a:buClr>
                <a:schemeClr val="folHlink"/>
              </a:buClr>
              <a:buSzPct val="90000"/>
              <a:defRPr/>
            </a:pPr>
            <a:r>
              <a:rPr lang="en-US" sz="2800" b="1" u="sng" kern="0" dirty="0">
                <a:solidFill>
                  <a:schemeClr val="accent1"/>
                </a:solidFill>
                <a:latin typeface="Candara" panose="020E0502030303020204" pitchFamily="34" charset="0"/>
              </a:rPr>
              <a:t>9:00am – 10:15am</a:t>
            </a:r>
            <a:endParaRPr lang="en-US" sz="2400" b="1" u="sng" kern="0" dirty="0">
              <a:solidFill>
                <a:schemeClr val="accent1"/>
              </a:solidFill>
              <a:latin typeface="Candara" panose="020E0502030303020204" pitchFamily="34" charset="0"/>
            </a:endParaRPr>
          </a:p>
          <a:p>
            <a:pPr marL="342900" indent="-342900" eaLnBrk="1" hangingPunct="1">
              <a:lnSpc>
                <a:spcPct val="90000"/>
              </a:lnSpc>
              <a:spcBef>
                <a:spcPct val="20000"/>
              </a:spcBef>
              <a:buClr>
                <a:schemeClr val="folHlink"/>
              </a:buClr>
              <a:buSzPct val="90000"/>
              <a:buFont typeface="Wingdings" pitchFamily="2" charset="2"/>
              <a:buChar char="n"/>
              <a:defRPr/>
            </a:pPr>
            <a:r>
              <a:rPr lang="en-US" sz="2400" kern="0" dirty="0">
                <a:latin typeface="Candara" panose="020E0502030303020204" pitchFamily="34" charset="0"/>
              </a:rPr>
              <a:t>Open Meeting</a:t>
            </a:r>
          </a:p>
          <a:p>
            <a:pPr marL="342900" indent="-342900" eaLnBrk="1" hangingPunct="1">
              <a:lnSpc>
                <a:spcPct val="90000"/>
              </a:lnSpc>
              <a:spcBef>
                <a:spcPct val="20000"/>
              </a:spcBef>
              <a:buClr>
                <a:schemeClr val="folHlink"/>
              </a:buClr>
              <a:buSzPct val="90000"/>
              <a:buFont typeface="Wingdings" pitchFamily="2" charset="2"/>
              <a:buChar char="n"/>
              <a:defRPr/>
            </a:pPr>
            <a:r>
              <a:rPr lang="en-US" sz="2400" kern="0" dirty="0">
                <a:latin typeface="Candara" panose="020E0502030303020204" pitchFamily="34" charset="0"/>
              </a:rPr>
              <a:t>Annual Presentation</a:t>
            </a:r>
          </a:p>
          <a:p>
            <a:pPr marL="914400" lvl="1" indent="-457200" eaLnBrk="1" hangingPunct="1">
              <a:lnSpc>
                <a:spcPct val="90000"/>
              </a:lnSpc>
              <a:spcBef>
                <a:spcPct val="20000"/>
              </a:spcBef>
              <a:buClr>
                <a:schemeClr val="folHlink"/>
              </a:buClr>
              <a:buSzPct val="90000"/>
              <a:buFont typeface="Wingdings" panose="05000000000000000000" pitchFamily="2" charset="2"/>
              <a:buChar char="Ø"/>
              <a:defRPr/>
            </a:pPr>
            <a:r>
              <a:rPr lang="en-US" sz="2400" kern="0" dirty="0">
                <a:latin typeface="Candara" panose="020E0502030303020204" pitchFamily="34" charset="0"/>
              </a:rPr>
              <a:t>Overview</a:t>
            </a:r>
          </a:p>
          <a:p>
            <a:pPr marL="914400" lvl="1" indent="-457200" eaLnBrk="1" hangingPunct="1">
              <a:lnSpc>
                <a:spcPct val="90000"/>
              </a:lnSpc>
              <a:spcBef>
                <a:spcPct val="20000"/>
              </a:spcBef>
              <a:buClr>
                <a:schemeClr val="folHlink"/>
              </a:buClr>
              <a:buSzPct val="90000"/>
              <a:buFont typeface="Wingdings" panose="05000000000000000000" pitchFamily="2" charset="2"/>
              <a:buChar char="Ø"/>
              <a:defRPr/>
            </a:pPr>
            <a:r>
              <a:rPr lang="en-US" sz="2400" kern="0" dirty="0">
                <a:latin typeface="Candara" panose="020E0502030303020204" pitchFamily="34" charset="0"/>
              </a:rPr>
              <a:t>22 Station Financials</a:t>
            </a:r>
          </a:p>
          <a:p>
            <a:pPr marL="1371600" lvl="2" indent="-457200" eaLnBrk="1" hangingPunct="1">
              <a:lnSpc>
                <a:spcPct val="90000"/>
              </a:lnSpc>
              <a:spcBef>
                <a:spcPct val="20000"/>
              </a:spcBef>
              <a:buClr>
                <a:schemeClr val="folHlink"/>
              </a:buClr>
              <a:buSzPct val="90000"/>
              <a:buFont typeface="Wingdings" panose="05000000000000000000" pitchFamily="2" charset="2"/>
              <a:buChar char="v"/>
              <a:defRPr/>
            </a:pPr>
            <a:r>
              <a:rPr lang="en-US" sz="2400" kern="0" dirty="0">
                <a:latin typeface="Candara" panose="020E0502030303020204" pitchFamily="34" charset="0"/>
              </a:rPr>
              <a:t>Assessments</a:t>
            </a:r>
          </a:p>
          <a:p>
            <a:pPr marL="1371600" lvl="2" indent="-457200" eaLnBrk="1" hangingPunct="1">
              <a:lnSpc>
                <a:spcPct val="90000"/>
              </a:lnSpc>
              <a:spcBef>
                <a:spcPct val="20000"/>
              </a:spcBef>
              <a:buClr>
                <a:schemeClr val="folHlink"/>
              </a:buClr>
              <a:buSzPct val="90000"/>
              <a:buFont typeface="Wingdings" panose="05000000000000000000" pitchFamily="2" charset="2"/>
              <a:buChar char="v"/>
              <a:defRPr/>
            </a:pPr>
            <a:r>
              <a:rPr lang="en-US" sz="2400" kern="0" dirty="0">
                <a:latin typeface="Candara" panose="020E0502030303020204" pitchFamily="34" charset="0"/>
              </a:rPr>
              <a:t>Operating Financial Planning</a:t>
            </a:r>
          </a:p>
          <a:p>
            <a:pPr marL="1371600" lvl="2" indent="-457200" eaLnBrk="1" hangingPunct="1">
              <a:lnSpc>
                <a:spcPct val="90000"/>
              </a:lnSpc>
              <a:spcBef>
                <a:spcPct val="20000"/>
              </a:spcBef>
              <a:buClr>
                <a:schemeClr val="folHlink"/>
              </a:buClr>
              <a:buSzPct val="90000"/>
              <a:buFont typeface="Wingdings" panose="05000000000000000000" pitchFamily="2" charset="2"/>
              <a:buChar char="v"/>
              <a:defRPr/>
            </a:pPr>
            <a:r>
              <a:rPr lang="en-US" sz="2400" kern="0" dirty="0">
                <a:latin typeface="Candara" panose="020E0502030303020204" pitchFamily="34" charset="0"/>
              </a:rPr>
              <a:t>Reserve Funds</a:t>
            </a:r>
          </a:p>
          <a:p>
            <a:pPr marL="342900" indent="-342900" eaLnBrk="1" hangingPunct="1">
              <a:lnSpc>
                <a:spcPct val="90000"/>
              </a:lnSpc>
              <a:spcBef>
                <a:spcPct val="20000"/>
              </a:spcBef>
              <a:buClr>
                <a:schemeClr val="folHlink"/>
              </a:buClr>
              <a:buSzPct val="90000"/>
              <a:buFont typeface="Wingdings" pitchFamily="2" charset="2"/>
              <a:buChar char="n"/>
              <a:defRPr/>
            </a:pPr>
            <a:r>
              <a:rPr lang="en-US" sz="2400" kern="0" dirty="0">
                <a:latin typeface="Candara" panose="020E0502030303020204" pitchFamily="34" charset="0"/>
              </a:rPr>
              <a:t>Consideration of IRS Revenue Rule 70-604 </a:t>
            </a:r>
          </a:p>
          <a:p>
            <a:pPr marL="342900" indent="-342900" eaLnBrk="1" hangingPunct="1">
              <a:lnSpc>
                <a:spcPct val="90000"/>
              </a:lnSpc>
              <a:spcBef>
                <a:spcPct val="20000"/>
              </a:spcBef>
              <a:buClr>
                <a:schemeClr val="folHlink"/>
              </a:buClr>
              <a:buSzPct val="90000"/>
              <a:buFont typeface="Wingdings" pitchFamily="2" charset="2"/>
              <a:buChar char="n"/>
              <a:defRPr/>
            </a:pPr>
            <a:r>
              <a:rPr lang="en-US" sz="2400" kern="0" dirty="0">
                <a:latin typeface="Candara" panose="020E0502030303020204" pitchFamily="34" charset="0"/>
              </a:rPr>
              <a:t>Open Forum</a:t>
            </a:r>
          </a:p>
          <a:p>
            <a:pPr marL="342900" indent="-342900" eaLnBrk="1" hangingPunct="1">
              <a:lnSpc>
                <a:spcPct val="90000"/>
              </a:lnSpc>
              <a:spcBef>
                <a:spcPct val="20000"/>
              </a:spcBef>
              <a:buClr>
                <a:schemeClr val="folHlink"/>
              </a:buClr>
              <a:buSzPct val="90000"/>
              <a:buFont typeface="Wingdings" pitchFamily="2" charset="2"/>
              <a:buChar char="n"/>
              <a:defRPr/>
            </a:pPr>
            <a:r>
              <a:rPr lang="en-US" sz="2400" kern="0" dirty="0">
                <a:latin typeface="Candara" panose="020E0502030303020204" pitchFamily="34" charset="0"/>
              </a:rPr>
              <a:t>Election</a:t>
            </a:r>
          </a:p>
          <a:p>
            <a:pPr marL="342900" indent="-342900" eaLnBrk="1" hangingPunct="1">
              <a:lnSpc>
                <a:spcPct val="90000"/>
              </a:lnSpc>
              <a:spcBef>
                <a:spcPct val="20000"/>
              </a:spcBef>
              <a:buClr>
                <a:schemeClr val="folHlink"/>
              </a:buClr>
              <a:buSzPct val="90000"/>
              <a:buFont typeface="Wingdings" pitchFamily="2" charset="2"/>
              <a:buChar char="n"/>
              <a:defRPr/>
            </a:pPr>
            <a:endParaRPr lang="en-US" sz="800" kern="0" dirty="0">
              <a:latin typeface="Times New Roman" pitchFamily="18" charset="0"/>
            </a:endParaRPr>
          </a:p>
          <a:p>
            <a:pPr marL="342900" indent="-342900" eaLnBrk="1" hangingPunct="1">
              <a:lnSpc>
                <a:spcPct val="90000"/>
              </a:lnSpc>
              <a:spcBef>
                <a:spcPct val="20000"/>
              </a:spcBef>
              <a:buClr>
                <a:schemeClr val="folHlink"/>
              </a:buClr>
              <a:buSzPct val="90000"/>
              <a:defRPr/>
            </a:pPr>
            <a:endParaRPr lang="en-US" sz="800" kern="0" dirty="0">
              <a:latin typeface="Times New Roman" pitchFamily="18" charset="0"/>
            </a:endParaRPr>
          </a:p>
          <a:p>
            <a:pPr marL="342900" indent="-342900" eaLnBrk="1" hangingPunct="1">
              <a:lnSpc>
                <a:spcPct val="90000"/>
              </a:lnSpc>
              <a:spcBef>
                <a:spcPct val="20000"/>
              </a:spcBef>
              <a:buClr>
                <a:schemeClr val="folHlink"/>
              </a:buClr>
              <a:buSzPct val="90000"/>
              <a:defRPr/>
            </a:pPr>
            <a:endParaRPr lang="en-US" sz="800" kern="0" dirty="0">
              <a:latin typeface="Times New Roman" pitchFamily="18" charset="0"/>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D3F019DA-9BA3-37E9-FF69-9F895CD56C72}"/>
              </a:ext>
            </a:extLst>
          </p:cNvPr>
          <p:cNvSpPr>
            <a:spLocks noGrp="1" noChangeArrowheads="1"/>
          </p:cNvSpPr>
          <p:nvPr>
            <p:ph type="title"/>
          </p:nvPr>
        </p:nvSpPr>
        <p:spPr>
          <a:xfrm>
            <a:off x="-5152" y="-207404"/>
            <a:ext cx="9144000" cy="1524000"/>
          </a:xfrm>
        </p:spPr>
        <p:txBody>
          <a:bodyPr/>
          <a:lstStyle/>
          <a:p>
            <a:pPr eaLnBrk="1" fontAlgn="auto" hangingPunct="1">
              <a:spcAft>
                <a:spcPts val="0"/>
              </a:spcAft>
              <a:defRPr/>
            </a:pPr>
            <a:r>
              <a:rPr lang="en-US" altLang="en-US" dirty="0"/>
              <a:t>Introductions</a:t>
            </a:r>
            <a:br>
              <a:rPr lang="en-US" altLang="en-US" dirty="0"/>
            </a:br>
            <a:r>
              <a:rPr lang="en-US" altLang="en-US" dirty="0"/>
              <a:t>22 Station Owners Association</a:t>
            </a:r>
          </a:p>
        </p:txBody>
      </p:sp>
      <p:sp>
        <p:nvSpPr>
          <p:cNvPr id="14339" name="Rectangle 5">
            <a:extLst>
              <a:ext uri="{FF2B5EF4-FFF2-40B4-BE49-F238E27FC236}">
                <a16:creationId xmlns:a16="http://schemas.microsoft.com/office/drawing/2014/main" id="{DCFA5453-0A02-E968-7A7B-6F2C842ECECC}"/>
              </a:ext>
            </a:extLst>
          </p:cNvPr>
          <p:cNvSpPr>
            <a:spLocks noGrp="1"/>
          </p:cNvSpPr>
          <p:nvPr>
            <p:ph idx="1"/>
          </p:nvPr>
        </p:nvSpPr>
        <p:spPr>
          <a:xfrm>
            <a:off x="683568" y="1196752"/>
            <a:ext cx="8243887" cy="4716463"/>
          </a:xfrm>
        </p:spPr>
        <p:txBody>
          <a:bodyPr/>
          <a:lstStyle/>
          <a:p>
            <a:pPr eaLnBrk="1" hangingPunct="1">
              <a:buSzPct val="150000"/>
              <a:buFont typeface="Wingdings" panose="05000000000000000000" pitchFamily="2" charset="2"/>
              <a:buChar char="§"/>
            </a:pPr>
            <a:r>
              <a:rPr lang="en-US" altLang="en-US" sz="2400" b="1" dirty="0">
                <a:latin typeface="Candara" panose="020E0502030303020204" pitchFamily="34" charset="0"/>
              </a:rPr>
              <a:t>Physical and Legal Real Estate</a:t>
            </a:r>
          </a:p>
          <a:p>
            <a:pPr lvl="1" eaLnBrk="1" hangingPunct="1">
              <a:buSzPct val="150000"/>
              <a:buFont typeface="Wingdings" panose="05000000000000000000" pitchFamily="2" charset="2"/>
              <a:buChar char="§"/>
            </a:pPr>
            <a:r>
              <a:rPr lang="en-US" altLang="en-US" b="1" dirty="0">
                <a:latin typeface="Candara" panose="020E0502030303020204" pitchFamily="34" charset="0"/>
              </a:rPr>
              <a:t>151 Residential Units, 55 Commercial Units, Upper and Lower Parking Units (P1 /P2)</a:t>
            </a:r>
          </a:p>
          <a:p>
            <a:pPr lvl="1" eaLnBrk="1" hangingPunct="1">
              <a:buSzPct val="150000"/>
              <a:buFont typeface="Wingdings" panose="05000000000000000000" pitchFamily="2" charset="2"/>
              <a:buChar char="§"/>
            </a:pPr>
            <a:r>
              <a:rPr lang="en-US" altLang="en-US" b="1" dirty="0">
                <a:latin typeface="Candara" panose="020E0502030303020204" pitchFamily="34" charset="0"/>
              </a:rPr>
              <a:t>Common Area – Exterior Roofs,  Walls between Units, Ceilings, and Floors, Hallways, Spa, Elevators, Lobbies, HVAC, Boilers, and Other PP&amp;E and Structural Components</a:t>
            </a:r>
          </a:p>
          <a:p>
            <a:pPr eaLnBrk="1" hangingPunct="1">
              <a:buSzPct val="150000"/>
              <a:buFont typeface="Wingdings" panose="05000000000000000000" pitchFamily="2" charset="2"/>
              <a:buChar char="§"/>
            </a:pPr>
            <a:r>
              <a:rPr lang="en-US" altLang="en-US" sz="2400" b="1" dirty="0">
                <a:latin typeface="Candara" panose="020E0502030303020204" pitchFamily="34" charset="0"/>
              </a:rPr>
              <a:t>151+ Residential Homeowners, Owner(s) of Commercial Units (PTR with 14 tenants), Owner of Upper Parking Units  (PVNC and P1), and Owner of Lower Parking Units (PTR and P2)</a:t>
            </a:r>
          </a:p>
          <a:p>
            <a:pPr eaLnBrk="1" hangingPunct="1">
              <a:buSzPct val="150000"/>
              <a:buFont typeface="Wingdings" panose="05000000000000000000" pitchFamily="2" charset="2"/>
              <a:buChar char="§"/>
            </a:pPr>
            <a:r>
              <a:rPr lang="en-US" altLang="en-US" sz="2400" b="1" dirty="0">
                <a:latin typeface="Candara" panose="020E0502030303020204" pitchFamily="34" charset="0"/>
              </a:rPr>
              <a:t>22 Station HOA Board of Directors  -- Two (2) Residential Directors and One (1) Commercial Director</a:t>
            </a:r>
          </a:p>
          <a:p>
            <a:pPr lvl="1" eaLnBrk="1" hangingPunct="1">
              <a:buFont typeface="Wingdings" panose="05000000000000000000" pitchFamily="2" charset="2"/>
              <a:buChar char="Ø"/>
            </a:pPr>
            <a:r>
              <a:rPr lang="en-US" altLang="en-US" sz="2000" dirty="0">
                <a:latin typeface="Candara" panose="020E0502030303020204" pitchFamily="34" charset="0"/>
              </a:rPr>
              <a:t>Arthur Chiang, President, Homeowner</a:t>
            </a:r>
          </a:p>
          <a:p>
            <a:pPr lvl="1" eaLnBrk="1" hangingPunct="1">
              <a:buFont typeface="Wingdings" panose="05000000000000000000" pitchFamily="2" charset="2"/>
              <a:buChar char="Ø"/>
            </a:pPr>
            <a:r>
              <a:rPr lang="en-US" altLang="en-US" sz="2000" dirty="0">
                <a:latin typeface="Candara" panose="020E0502030303020204" pitchFamily="34" charset="0"/>
              </a:rPr>
              <a:t>Jon Grant, Treasurer, Homeowner </a:t>
            </a:r>
          </a:p>
          <a:p>
            <a:pPr lvl="1" eaLnBrk="1" hangingPunct="1">
              <a:buFont typeface="Wingdings" panose="05000000000000000000" pitchFamily="2" charset="2"/>
              <a:buChar char="Ø"/>
            </a:pPr>
            <a:r>
              <a:rPr lang="en-US" altLang="en-US" sz="2000" dirty="0">
                <a:latin typeface="Candara" panose="020E0502030303020204" pitchFamily="34" charset="0"/>
              </a:rPr>
              <a:t>Mike DeGroff,  Palisades Tahoe Resort Services</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D7AF4604-FBB0-D728-EC35-DA0FABC43D2E}"/>
              </a:ext>
            </a:extLst>
          </p:cNvPr>
          <p:cNvSpPr>
            <a:spLocks noGrp="1" noChangeArrowheads="1"/>
          </p:cNvSpPr>
          <p:nvPr>
            <p:ph type="title"/>
          </p:nvPr>
        </p:nvSpPr>
        <p:spPr>
          <a:xfrm>
            <a:off x="14288" y="-39688"/>
            <a:ext cx="9144000" cy="1524001"/>
          </a:xfrm>
        </p:spPr>
        <p:txBody>
          <a:bodyPr>
            <a:normAutofit fontScale="90000"/>
          </a:bodyPr>
          <a:lstStyle/>
          <a:p>
            <a:pPr eaLnBrk="1" fontAlgn="auto" hangingPunct="1">
              <a:spcAft>
                <a:spcPts val="0"/>
              </a:spcAft>
              <a:defRPr/>
            </a:pPr>
            <a:br>
              <a:rPr lang="en-US" altLang="en-US" dirty="0"/>
            </a:br>
            <a:r>
              <a:rPr lang="en-US" altLang="en-US" dirty="0"/>
              <a:t>Palisades Tahoe Hospitality (PTH) Provides Property Management to Support 22 Station</a:t>
            </a:r>
          </a:p>
        </p:txBody>
      </p:sp>
      <p:sp>
        <p:nvSpPr>
          <p:cNvPr id="14339" name="Rectangle 5">
            <a:extLst>
              <a:ext uri="{FF2B5EF4-FFF2-40B4-BE49-F238E27FC236}">
                <a16:creationId xmlns:a16="http://schemas.microsoft.com/office/drawing/2014/main" id="{47AD9B54-DA00-28D8-F8B1-6EA9BF71BA98}"/>
              </a:ext>
            </a:extLst>
          </p:cNvPr>
          <p:cNvSpPr>
            <a:spLocks noGrp="1" noChangeArrowheads="1"/>
          </p:cNvSpPr>
          <p:nvPr>
            <p:ph idx="1"/>
          </p:nvPr>
        </p:nvSpPr>
        <p:spPr>
          <a:xfrm>
            <a:off x="684213" y="1376363"/>
            <a:ext cx="8075612" cy="792497"/>
          </a:xfrm>
        </p:spPr>
        <p:txBody>
          <a:bodyPr/>
          <a:lstStyle/>
          <a:p>
            <a:pPr eaLnBrk="1" hangingPunct="1">
              <a:buSzPct val="150000"/>
              <a:buFont typeface="Wingdings" panose="05000000000000000000" pitchFamily="2" charset="2"/>
              <a:buChar char="§"/>
              <a:defRPr/>
            </a:pPr>
            <a:r>
              <a:rPr lang="en-US" altLang="en-US" b="1" dirty="0">
                <a:latin typeface="Candara" panose="020E0502030303020204" pitchFamily="34" charset="0"/>
              </a:rPr>
              <a:t>Property Management for </a:t>
            </a:r>
            <a:r>
              <a:rPr lang="en-US" altLang="en-US" b="1">
                <a:latin typeface="Candara" panose="020E0502030303020204" pitchFamily="34" charset="0"/>
              </a:rPr>
              <a:t>22 Station:  </a:t>
            </a:r>
            <a:r>
              <a:rPr lang="en-US" altLang="en-US" b="1" dirty="0">
                <a:latin typeface="Candara" panose="020E0502030303020204" pitchFamily="34" charset="0"/>
              </a:rPr>
              <a:t>Common Area and HOA Administration – </a:t>
            </a:r>
            <a:r>
              <a:rPr lang="en-US" altLang="en-US" b="1" dirty="0">
                <a:solidFill>
                  <a:schemeClr val="accent1"/>
                </a:solidFill>
                <a:latin typeface="Candara" panose="020E0502030303020204" pitchFamily="34" charset="0"/>
              </a:rPr>
              <a:t>Stacia Lange and PTH Teams</a:t>
            </a:r>
          </a:p>
          <a:p>
            <a:pPr marL="0" indent="0" eaLnBrk="1" hangingPunct="1">
              <a:buSzPct val="150000"/>
              <a:buFont typeface="Arial" panose="020B0604020202020204" pitchFamily="34" charset="0"/>
              <a:buNone/>
              <a:defRPr/>
            </a:pPr>
            <a:endParaRPr lang="en-US" altLang="en-US" dirty="0">
              <a:latin typeface="Candara" panose="020E0502030303020204" pitchFamily="34" charset="0"/>
            </a:endParaRPr>
          </a:p>
        </p:txBody>
      </p:sp>
      <p:sp>
        <p:nvSpPr>
          <p:cNvPr id="2" name="Content Placeholder 4">
            <a:extLst>
              <a:ext uri="{FF2B5EF4-FFF2-40B4-BE49-F238E27FC236}">
                <a16:creationId xmlns:a16="http://schemas.microsoft.com/office/drawing/2014/main" id="{D5C0C41D-DFEC-9459-5C74-462E597DC162}"/>
              </a:ext>
            </a:extLst>
          </p:cNvPr>
          <p:cNvSpPr txBox="1">
            <a:spLocks/>
          </p:cNvSpPr>
          <p:nvPr/>
        </p:nvSpPr>
        <p:spPr bwMode="auto">
          <a:xfrm>
            <a:off x="281809" y="2348880"/>
            <a:ext cx="3966156" cy="3437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defTabSz="685800" rtl="0" eaLnBrk="0" fontAlgn="base" hangingPunct="0">
              <a:lnSpc>
                <a:spcPct val="120000"/>
              </a:lnSpc>
              <a:spcBef>
                <a:spcPts val="1000"/>
              </a:spcBef>
              <a:spcAft>
                <a:spcPct val="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6858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400" kern="1200">
                <a:solidFill>
                  <a:schemeClr val="tx1"/>
                </a:solidFill>
                <a:latin typeface="+mn-lt"/>
                <a:ea typeface="+mn-ea"/>
                <a:cs typeface="+mn-cs"/>
              </a:defRPr>
            </a:lvl4pPr>
            <a:lvl5pPr marL="20574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US" b="1"/>
              <a:t>22 Station Roles and Responsibilities</a:t>
            </a:r>
          </a:p>
          <a:p>
            <a:r>
              <a:rPr lang="en-US" sz="1800"/>
              <a:t>Manage and Maintain Common Area Infrastructure </a:t>
            </a:r>
          </a:p>
          <a:p>
            <a:r>
              <a:rPr lang="en-US" sz="1800"/>
              <a:t>Procure Infrastructure Services</a:t>
            </a:r>
          </a:p>
          <a:p>
            <a:r>
              <a:rPr lang="en-US" sz="1800"/>
              <a:t>Prudent Financial Management</a:t>
            </a:r>
          </a:p>
          <a:p>
            <a:r>
              <a:rPr lang="en-US" sz="1800"/>
              <a:t>Conform to the Civil Code and CC&amp;R’s</a:t>
            </a:r>
          </a:p>
          <a:p>
            <a:endParaRPr lang="en-US" sz="1800" dirty="0"/>
          </a:p>
        </p:txBody>
      </p:sp>
      <p:sp>
        <p:nvSpPr>
          <p:cNvPr id="3" name="Content Placeholder 5">
            <a:extLst>
              <a:ext uri="{FF2B5EF4-FFF2-40B4-BE49-F238E27FC236}">
                <a16:creationId xmlns:a16="http://schemas.microsoft.com/office/drawing/2014/main" id="{46497321-1638-D0C8-1E8A-0F3979DB5AFC}"/>
              </a:ext>
            </a:extLst>
          </p:cNvPr>
          <p:cNvSpPr txBox="1">
            <a:spLocks/>
          </p:cNvSpPr>
          <p:nvPr/>
        </p:nvSpPr>
        <p:spPr>
          <a:xfrm>
            <a:off x="4247965" y="2348880"/>
            <a:ext cx="4680519" cy="3437559"/>
          </a:xfrm>
          <a:prstGeom prst="rect">
            <a:avLst/>
          </a:prstGeom>
        </p:spPr>
        <p:txBody>
          <a:bodyPr/>
          <a:lstStyle>
            <a:lvl1pPr marL="228600" indent="-228600" algn="l" defTabSz="685800" rtl="0" eaLnBrk="0" fontAlgn="base" hangingPunct="0">
              <a:lnSpc>
                <a:spcPct val="120000"/>
              </a:lnSpc>
              <a:spcBef>
                <a:spcPts val="1000"/>
              </a:spcBef>
              <a:spcAft>
                <a:spcPct val="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6858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400" kern="1200">
                <a:solidFill>
                  <a:schemeClr val="tx1"/>
                </a:solidFill>
                <a:latin typeface="+mn-lt"/>
                <a:ea typeface="+mn-ea"/>
                <a:cs typeface="+mn-cs"/>
              </a:defRPr>
            </a:lvl4pPr>
            <a:lvl5pPr marL="20574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US" b="1" dirty="0"/>
              <a:t>Property Management Agreement (PMA)</a:t>
            </a:r>
          </a:p>
          <a:p>
            <a:r>
              <a:rPr lang="en-US" sz="1800" dirty="0"/>
              <a:t>Monitor and Maintain/Clean Infrastructure and Common Area</a:t>
            </a:r>
          </a:p>
          <a:p>
            <a:r>
              <a:rPr lang="en-US" sz="1800" dirty="0"/>
              <a:t>Manage A/R and A/P and Finance Support</a:t>
            </a:r>
          </a:p>
          <a:p>
            <a:r>
              <a:rPr lang="en-US" sz="1800" dirty="0"/>
              <a:t>Administrative Support</a:t>
            </a:r>
          </a:p>
          <a:p>
            <a:r>
              <a:rPr lang="en-US" sz="1800" dirty="0"/>
              <a:t>Field Owner Requests and Complaints</a:t>
            </a:r>
          </a:p>
          <a:p>
            <a:r>
              <a:rPr lang="en-US" sz="1800" dirty="0">
                <a:hlinkClick r:id="rId3"/>
              </a:rPr>
              <a:t>www.22station.com/propertymanager</a:t>
            </a:r>
            <a:r>
              <a:rPr lang="en-US" sz="1800" dirty="0"/>
              <a:t> </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2DF4A-BC9C-CC09-5C95-1816A9F1A159}"/>
            </a:ext>
          </a:extLst>
        </p:cNvPr>
        <p:cNvGrpSpPr/>
        <p:nvPr/>
      </p:nvGrpSpPr>
      <p:grpSpPr>
        <a:xfrm>
          <a:off x="0" y="0"/>
          <a:ext cx="0" cy="0"/>
          <a:chOff x="0" y="0"/>
          <a:chExt cx="0" cy="0"/>
        </a:xfrm>
      </p:grpSpPr>
      <p:sp>
        <p:nvSpPr>
          <p:cNvPr id="15362" name="Rectangle 4">
            <a:extLst>
              <a:ext uri="{FF2B5EF4-FFF2-40B4-BE49-F238E27FC236}">
                <a16:creationId xmlns:a16="http://schemas.microsoft.com/office/drawing/2014/main" id="{46467D65-D31F-9639-9599-7954AB586705}"/>
              </a:ext>
            </a:extLst>
          </p:cNvPr>
          <p:cNvSpPr>
            <a:spLocks noGrp="1" noChangeArrowheads="1"/>
          </p:cNvSpPr>
          <p:nvPr>
            <p:ph type="title"/>
          </p:nvPr>
        </p:nvSpPr>
        <p:spPr>
          <a:xfrm>
            <a:off x="1029" y="656692"/>
            <a:ext cx="9144000" cy="1524001"/>
          </a:xfrm>
        </p:spPr>
        <p:txBody>
          <a:bodyPr>
            <a:normAutofit fontScale="90000"/>
          </a:bodyPr>
          <a:lstStyle/>
          <a:p>
            <a:pPr eaLnBrk="1" fontAlgn="auto" hangingPunct="1">
              <a:spcAft>
                <a:spcPts val="0"/>
              </a:spcAft>
              <a:defRPr/>
            </a:pPr>
            <a:r>
              <a:rPr lang="en-US" altLang="en-US" dirty="0"/>
              <a:t>Palisades Tahoe Operates For Profit Hospitality Businesses (PTH) on 22 Station Property Independent of the HOA</a:t>
            </a:r>
          </a:p>
        </p:txBody>
      </p:sp>
      <p:sp>
        <p:nvSpPr>
          <p:cNvPr id="14339" name="Rectangle 5">
            <a:extLst>
              <a:ext uri="{FF2B5EF4-FFF2-40B4-BE49-F238E27FC236}">
                <a16:creationId xmlns:a16="http://schemas.microsoft.com/office/drawing/2014/main" id="{52DD4C1C-0657-FD1A-855F-C7FC33EBB9AB}"/>
              </a:ext>
            </a:extLst>
          </p:cNvPr>
          <p:cNvSpPr>
            <a:spLocks noGrp="1" noChangeArrowheads="1"/>
          </p:cNvSpPr>
          <p:nvPr>
            <p:ph idx="1"/>
          </p:nvPr>
        </p:nvSpPr>
        <p:spPr>
          <a:xfrm>
            <a:off x="611560" y="2024844"/>
            <a:ext cx="8075612" cy="4495800"/>
          </a:xfrm>
        </p:spPr>
        <p:txBody>
          <a:bodyPr/>
          <a:lstStyle/>
          <a:p>
            <a:pPr eaLnBrk="1" hangingPunct="1">
              <a:buSzPct val="150000"/>
              <a:buFont typeface="Wingdings" panose="05000000000000000000" pitchFamily="2" charset="2"/>
              <a:buChar char="§"/>
              <a:defRPr/>
            </a:pPr>
            <a:r>
              <a:rPr lang="en-US" altLang="en-US" b="1" dirty="0">
                <a:latin typeface="Candara" panose="020E0502030303020204" pitchFamily="34" charset="0"/>
              </a:rPr>
              <a:t>Rental Management for Individual Owners Independent of 22 Station</a:t>
            </a:r>
          </a:p>
          <a:p>
            <a:pPr lvl="1" eaLnBrk="1" hangingPunct="1">
              <a:buSzPct val="150000"/>
              <a:buFont typeface="Wingdings" panose="05000000000000000000" pitchFamily="2" charset="2"/>
              <a:buChar char="§"/>
              <a:defRPr/>
            </a:pPr>
            <a:r>
              <a:rPr lang="en-US" altLang="en-US" b="1" dirty="0">
                <a:latin typeface="Candara" panose="020E0502030303020204" pitchFamily="34" charset="0"/>
              </a:rPr>
              <a:t>Rental Agent and  Property Management of Individual Homeowner Units</a:t>
            </a:r>
          </a:p>
          <a:p>
            <a:pPr lvl="1" eaLnBrk="1" hangingPunct="1">
              <a:buSzPct val="150000"/>
              <a:buFont typeface="Wingdings" panose="05000000000000000000" pitchFamily="2" charset="2"/>
              <a:buChar char="§"/>
              <a:defRPr/>
            </a:pPr>
            <a:r>
              <a:rPr lang="en-US" altLang="en-US" b="1" dirty="0">
                <a:latin typeface="Candara" panose="020E0502030303020204" pitchFamily="34" charset="0"/>
              </a:rPr>
              <a:t>Maintenance, Housekeeping, and Front Desk Services for these Homeowners</a:t>
            </a:r>
          </a:p>
          <a:p>
            <a:pPr lvl="1" eaLnBrk="1" hangingPunct="1">
              <a:buSzPct val="150000"/>
              <a:buFont typeface="Wingdings" panose="05000000000000000000" pitchFamily="2" charset="2"/>
              <a:buChar char="§"/>
              <a:defRPr/>
            </a:pPr>
            <a:r>
              <a:rPr lang="en-US" altLang="en-US" b="1" dirty="0">
                <a:latin typeface="Candara" panose="020E0502030303020204" pitchFamily="34" charset="0"/>
              </a:rPr>
              <a:t>Individual Homeowners have a rental and individual unit property management agreement with Palisades Tahoe Hospitality</a:t>
            </a:r>
          </a:p>
          <a:p>
            <a:pPr eaLnBrk="1" hangingPunct="1">
              <a:buSzPct val="150000"/>
              <a:buFont typeface="Wingdings" panose="05000000000000000000" pitchFamily="2" charset="2"/>
              <a:buChar char="§"/>
              <a:defRPr/>
            </a:pPr>
            <a:r>
              <a:rPr lang="en-US" altLang="en-US" b="1" dirty="0">
                <a:latin typeface="Candara" panose="020E0502030303020204" pitchFamily="34" charset="0"/>
              </a:rPr>
              <a:t>Independent Services Provided for a Fee by Palisades Tahoe Hospitality for Individual Homeowners and their Units with Mutual Consent</a:t>
            </a:r>
          </a:p>
          <a:p>
            <a:pPr lvl="1" eaLnBrk="1" hangingPunct="1">
              <a:buSzPct val="150000"/>
              <a:buFont typeface="Wingdings" panose="05000000000000000000" pitchFamily="2" charset="2"/>
              <a:buChar char="§"/>
              <a:defRPr/>
            </a:pPr>
            <a:r>
              <a:rPr lang="en-US" altLang="en-US" b="1" dirty="0">
                <a:latin typeface="Candara" panose="020E0502030303020204" pitchFamily="34" charset="0"/>
              </a:rPr>
              <a:t>Telephone/</a:t>
            </a:r>
            <a:r>
              <a:rPr lang="en-US" altLang="en-US" b="1" dirty="0" err="1">
                <a:latin typeface="Candara" panose="020E0502030303020204" pitchFamily="34" charset="0"/>
              </a:rPr>
              <a:t>WIFi</a:t>
            </a:r>
            <a:r>
              <a:rPr lang="en-US" altLang="en-US" b="1" dirty="0">
                <a:latin typeface="Candara" panose="020E0502030303020204" pitchFamily="34" charset="0"/>
              </a:rPr>
              <a:t>  (</a:t>
            </a:r>
            <a:r>
              <a:rPr lang="en-US" altLang="en-US" b="1" dirty="0" err="1">
                <a:latin typeface="Candara" panose="020E0502030303020204" pitchFamily="34" charset="0"/>
              </a:rPr>
              <a:t>WiFi</a:t>
            </a:r>
            <a:r>
              <a:rPr lang="en-US" altLang="en-US" b="1" dirty="0">
                <a:latin typeface="Candara" panose="020E0502030303020204" pitchFamily="34" charset="0"/>
              </a:rPr>
              <a:t> is now complimentary)</a:t>
            </a:r>
          </a:p>
          <a:p>
            <a:pPr lvl="1" eaLnBrk="1" hangingPunct="1">
              <a:buSzPct val="150000"/>
              <a:buFont typeface="Wingdings" panose="05000000000000000000" pitchFamily="2" charset="2"/>
              <a:buChar char="§"/>
              <a:defRPr/>
            </a:pPr>
            <a:r>
              <a:rPr lang="en-US" altLang="en-US" b="1" dirty="0">
                <a:latin typeface="Candara" panose="020E0502030303020204" pitchFamily="34" charset="0"/>
              </a:rPr>
              <a:t>Maintenance/Housecleaning of Individual Residential Units</a:t>
            </a:r>
          </a:p>
          <a:p>
            <a:pPr lvl="1" eaLnBrk="1" hangingPunct="1">
              <a:buSzPct val="150000"/>
              <a:buFont typeface="Wingdings" panose="05000000000000000000" pitchFamily="2" charset="2"/>
              <a:buChar char="§"/>
              <a:defRPr/>
            </a:pPr>
            <a:r>
              <a:rPr lang="en-US" altLang="en-US" b="1" dirty="0">
                <a:latin typeface="Candara" panose="020E0502030303020204" pitchFamily="34" charset="0"/>
              </a:rPr>
              <a:t>Parking in P2 </a:t>
            </a:r>
          </a:p>
          <a:p>
            <a:pPr eaLnBrk="1" hangingPunct="1">
              <a:buSzPct val="150000"/>
              <a:buFont typeface="Wingdings" panose="05000000000000000000" pitchFamily="2" charset="2"/>
              <a:buChar char="§"/>
              <a:defRPr/>
            </a:pPr>
            <a:endParaRPr lang="en-US" altLang="en-US" b="1" dirty="0">
              <a:latin typeface="Candara" panose="020E0502030303020204" pitchFamily="34" charset="0"/>
            </a:endParaRPr>
          </a:p>
          <a:p>
            <a:pPr marL="0" indent="0" eaLnBrk="1" hangingPunct="1">
              <a:buSzPct val="150000"/>
              <a:buFont typeface="Arial" panose="020B0604020202020204" pitchFamily="34" charset="0"/>
              <a:buNone/>
              <a:defRPr/>
            </a:pPr>
            <a:endParaRPr lang="en-US" altLang="en-US" dirty="0">
              <a:latin typeface="Candara" panose="020E0502030303020204" pitchFamily="34" charset="0"/>
            </a:endParaRPr>
          </a:p>
        </p:txBody>
      </p:sp>
    </p:spTree>
    <p:extLst>
      <p:ext uri="{BB962C8B-B14F-4D97-AF65-F5344CB8AC3E}">
        <p14:creationId xmlns:p14="http://schemas.microsoft.com/office/powerpoint/2010/main" val="227389643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78F1F-2CBE-148B-492D-5C82C6CED2C7}"/>
            </a:ext>
          </a:extLst>
        </p:cNvPr>
        <p:cNvGrpSpPr/>
        <p:nvPr/>
      </p:nvGrpSpPr>
      <p:grpSpPr>
        <a:xfrm>
          <a:off x="0" y="0"/>
          <a:ext cx="0" cy="0"/>
          <a:chOff x="0" y="0"/>
          <a:chExt cx="0" cy="0"/>
        </a:xfrm>
      </p:grpSpPr>
      <p:sp>
        <p:nvSpPr>
          <p:cNvPr id="15362" name="Rectangle 4">
            <a:extLst>
              <a:ext uri="{FF2B5EF4-FFF2-40B4-BE49-F238E27FC236}">
                <a16:creationId xmlns:a16="http://schemas.microsoft.com/office/drawing/2014/main" id="{9FD3EF33-7074-E03A-1D7B-DB87A042FE44}"/>
              </a:ext>
            </a:extLst>
          </p:cNvPr>
          <p:cNvSpPr>
            <a:spLocks noGrp="1" noChangeArrowheads="1"/>
          </p:cNvSpPr>
          <p:nvPr>
            <p:ph type="title"/>
          </p:nvPr>
        </p:nvSpPr>
        <p:spPr>
          <a:xfrm>
            <a:off x="1623" y="-33338"/>
            <a:ext cx="9144000" cy="1524000"/>
          </a:xfrm>
        </p:spPr>
        <p:txBody>
          <a:bodyPr/>
          <a:lstStyle/>
          <a:p>
            <a:pPr eaLnBrk="1" fontAlgn="auto" hangingPunct="1">
              <a:spcAft>
                <a:spcPts val="0"/>
              </a:spcAft>
              <a:defRPr/>
            </a:pPr>
            <a:r>
              <a:rPr lang="en-US" dirty="0"/>
              <a:t>Springboard Hospitality Provides Asset Management and Advisory Support</a:t>
            </a:r>
            <a:endParaRPr lang="en-US" altLang="en-US" dirty="0"/>
          </a:p>
        </p:txBody>
      </p:sp>
      <p:sp>
        <p:nvSpPr>
          <p:cNvPr id="14339" name="Rectangle 5">
            <a:extLst>
              <a:ext uri="{FF2B5EF4-FFF2-40B4-BE49-F238E27FC236}">
                <a16:creationId xmlns:a16="http://schemas.microsoft.com/office/drawing/2014/main" id="{8B77DFFA-D278-5FFA-2246-0776F32498E0}"/>
              </a:ext>
            </a:extLst>
          </p:cNvPr>
          <p:cNvSpPr>
            <a:spLocks noGrp="1"/>
          </p:cNvSpPr>
          <p:nvPr>
            <p:ph idx="1"/>
          </p:nvPr>
        </p:nvSpPr>
        <p:spPr>
          <a:xfrm>
            <a:off x="539552" y="1268760"/>
            <a:ext cx="8460940" cy="4716463"/>
          </a:xfrm>
        </p:spPr>
        <p:txBody>
          <a:bodyPr/>
          <a:lstStyle/>
          <a:p>
            <a:pPr eaLnBrk="1" hangingPunct="1">
              <a:buSzPct val="150000"/>
              <a:buFont typeface="Wingdings" panose="05000000000000000000" pitchFamily="2" charset="2"/>
              <a:buChar char="§"/>
            </a:pPr>
            <a:r>
              <a:rPr lang="en-US" altLang="en-US" sz="2400" b="1" dirty="0">
                <a:latin typeface="Candara" panose="020E0502030303020204" pitchFamily="34" charset="0"/>
              </a:rPr>
              <a:t>Introduction:  https://www.springboardhospitality.com/</a:t>
            </a:r>
          </a:p>
          <a:p>
            <a:pPr lvl="1" eaLnBrk="1" hangingPunct="1">
              <a:buSzPct val="150000"/>
              <a:buFont typeface="Wingdings" panose="05000000000000000000" pitchFamily="2" charset="2"/>
              <a:buChar char="§"/>
            </a:pPr>
            <a:r>
              <a:rPr lang="en-US" altLang="en-US" b="1" dirty="0">
                <a:latin typeface="Candara" panose="020E0502030303020204" pitchFamily="34" charset="0"/>
              </a:rPr>
              <a:t>Property Manager for 300+ properties </a:t>
            </a:r>
          </a:p>
          <a:p>
            <a:pPr lvl="1" eaLnBrk="1" hangingPunct="1">
              <a:buSzPct val="150000"/>
              <a:buFont typeface="Wingdings" panose="05000000000000000000" pitchFamily="2" charset="2"/>
              <a:buChar char="§"/>
            </a:pPr>
            <a:r>
              <a:rPr lang="en-US" altLang="en-US" b="1" dirty="0">
                <a:latin typeface="Candara" panose="020E0502030303020204" pitchFamily="34" charset="0"/>
              </a:rPr>
              <a:t>215</a:t>
            </a:r>
            <a:r>
              <a:rPr lang="en-US" altLang="en-US" b="1" dirty="0">
                <a:solidFill>
                  <a:srgbClr val="FF0000"/>
                </a:solidFill>
                <a:latin typeface="Candara" panose="020E0502030303020204" pitchFamily="34" charset="0"/>
              </a:rPr>
              <a:t> </a:t>
            </a:r>
            <a:r>
              <a:rPr lang="en-US" altLang="en-US" b="1" dirty="0">
                <a:latin typeface="Candara" panose="020E0502030303020204" pitchFamily="34" charset="0"/>
              </a:rPr>
              <a:t>properties are with Major Brands  -- Top Performing Management Company/Marriott,  Americas Hotel of the Year Award/IHG, Award of Excellence/Hilton</a:t>
            </a:r>
          </a:p>
          <a:p>
            <a:pPr lvl="1" eaLnBrk="1" hangingPunct="1">
              <a:buSzPct val="150000"/>
              <a:buFont typeface="Wingdings" panose="05000000000000000000" pitchFamily="2" charset="2"/>
              <a:buChar char="§"/>
            </a:pPr>
            <a:r>
              <a:rPr lang="en-US" altLang="en-US" b="1" dirty="0">
                <a:latin typeface="Candara" panose="020E0502030303020204" pitchFamily="34" charset="0"/>
              </a:rPr>
              <a:t>Industry Leading Properties – Reader Choice Award/Conde Nast, Michelin Key Winner, World’s Best Award/Travel &amp; Leisure, Americas Best Award/Outside Magazine</a:t>
            </a:r>
          </a:p>
          <a:p>
            <a:pPr lvl="1" eaLnBrk="1" hangingPunct="1">
              <a:buSzPct val="150000"/>
              <a:buFont typeface="Wingdings" panose="05000000000000000000" pitchFamily="2" charset="2"/>
              <a:buChar char="§"/>
            </a:pPr>
            <a:r>
              <a:rPr lang="en-US" altLang="en-US" b="1" dirty="0">
                <a:latin typeface="Candara" panose="020E0502030303020204" pitchFamily="34" charset="0"/>
              </a:rPr>
              <a:t>Operate Condo/Hotel HOA Properties Nationwide including Hawaii.</a:t>
            </a:r>
          </a:p>
          <a:p>
            <a:pPr eaLnBrk="1" hangingPunct="1">
              <a:buSzPct val="150000"/>
              <a:buFont typeface="Wingdings" panose="05000000000000000000" pitchFamily="2" charset="2"/>
              <a:buChar char="§"/>
            </a:pPr>
            <a:r>
              <a:rPr lang="en-US" altLang="en-US" sz="2400" b="1" dirty="0">
                <a:latin typeface="Candara" panose="020E0502030303020204" pitchFamily="34" charset="0"/>
              </a:rPr>
              <a:t>Role and Responsibilities</a:t>
            </a:r>
          </a:p>
          <a:p>
            <a:pPr lvl="1" eaLnBrk="1" hangingPunct="1">
              <a:buSzPct val="150000"/>
              <a:buFont typeface="Wingdings" panose="05000000000000000000" pitchFamily="2" charset="2"/>
              <a:buChar char="§"/>
            </a:pPr>
            <a:r>
              <a:rPr lang="en-US" altLang="en-US" sz="2000" b="1" dirty="0">
                <a:latin typeface="Candara" panose="020E0502030303020204" pitchFamily="34" charset="0"/>
              </a:rPr>
              <a:t>Advise 22 Station Board on management of the property</a:t>
            </a:r>
          </a:p>
          <a:p>
            <a:pPr lvl="1" eaLnBrk="1" hangingPunct="1">
              <a:buSzPct val="150000"/>
              <a:buFont typeface="Wingdings" panose="05000000000000000000" pitchFamily="2" charset="2"/>
              <a:buChar char="§"/>
            </a:pPr>
            <a:r>
              <a:rPr lang="en-US" altLang="en-US" sz="2000" b="1" dirty="0">
                <a:latin typeface="Candara" panose="020E0502030303020204" pitchFamily="34" charset="0"/>
              </a:rPr>
              <a:t>Actively monitor and provide recommendations</a:t>
            </a:r>
          </a:p>
          <a:p>
            <a:pPr lvl="1" eaLnBrk="1" hangingPunct="1">
              <a:buSzPct val="150000"/>
              <a:buFont typeface="Wingdings" panose="05000000000000000000" pitchFamily="2" charset="2"/>
              <a:buChar char="§"/>
            </a:pPr>
            <a:r>
              <a:rPr lang="en-US" altLang="en-US" sz="2000" b="1" dirty="0">
                <a:latin typeface="Candara" panose="020E0502030303020204" pitchFamily="34" charset="0"/>
              </a:rPr>
              <a:t>Perform periodic physical inspections no less than each quarter</a:t>
            </a:r>
          </a:p>
          <a:p>
            <a:pPr lvl="1" eaLnBrk="1" hangingPunct="1">
              <a:buSzPct val="150000"/>
              <a:buFont typeface="Wingdings" panose="05000000000000000000" pitchFamily="2" charset="2"/>
              <a:buChar char="§"/>
            </a:pPr>
            <a:r>
              <a:rPr lang="en-US" altLang="en-US" sz="2000" b="1" dirty="0">
                <a:latin typeface="Candara" panose="020E0502030303020204" pitchFamily="34" charset="0"/>
              </a:rPr>
              <a:t>Advise on insurance claims affecting the property</a:t>
            </a:r>
          </a:p>
          <a:p>
            <a:pPr lvl="1" eaLnBrk="1" hangingPunct="1">
              <a:buSzPct val="150000"/>
              <a:buFont typeface="Wingdings" panose="05000000000000000000" pitchFamily="2" charset="2"/>
              <a:buChar char="§"/>
            </a:pPr>
            <a:endParaRPr lang="en-US" altLang="en-US" sz="2000" b="1" dirty="0">
              <a:latin typeface="Candara" panose="020E0502030303020204" pitchFamily="34" charset="0"/>
            </a:endParaRPr>
          </a:p>
          <a:p>
            <a:pPr eaLnBrk="1" hangingPunct="1">
              <a:buSzPct val="150000"/>
              <a:buFont typeface="Wingdings" panose="05000000000000000000" pitchFamily="2" charset="2"/>
              <a:buChar char="§"/>
            </a:pPr>
            <a:endParaRPr lang="en-US" altLang="en-US" sz="2400" b="1" dirty="0">
              <a:latin typeface="Candara" panose="020E0502030303020204" pitchFamily="34" charset="0"/>
            </a:endParaRPr>
          </a:p>
        </p:txBody>
      </p:sp>
    </p:spTree>
    <p:extLst>
      <p:ext uri="{BB962C8B-B14F-4D97-AF65-F5344CB8AC3E}">
        <p14:creationId xmlns:p14="http://schemas.microsoft.com/office/powerpoint/2010/main" val="175511095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2EFA6DA-6068-690E-A5E5-A32793EC55CF}"/>
              </a:ext>
            </a:extLst>
          </p:cNvPr>
          <p:cNvSpPr>
            <a:spLocks noGrp="1" noChangeArrowheads="1"/>
          </p:cNvSpPr>
          <p:nvPr>
            <p:ph type="title"/>
          </p:nvPr>
        </p:nvSpPr>
        <p:spPr>
          <a:xfrm>
            <a:off x="0" y="333375"/>
            <a:ext cx="9144000" cy="1190625"/>
          </a:xfrm>
        </p:spPr>
        <p:txBody>
          <a:bodyPr/>
          <a:lstStyle/>
          <a:p>
            <a:pPr eaLnBrk="1" fontAlgn="auto" hangingPunct="1">
              <a:spcAft>
                <a:spcPts val="0"/>
              </a:spcAft>
              <a:defRPr/>
            </a:pPr>
            <a:r>
              <a:rPr lang="en-US" altLang="en-US" dirty="0"/>
              <a:t>22 STATION  Financial Update</a:t>
            </a:r>
          </a:p>
        </p:txBody>
      </p:sp>
      <p:sp>
        <p:nvSpPr>
          <p:cNvPr id="18435" name="Rectangle 3">
            <a:extLst>
              <a:ext uri="{FF2B5EF4-FFF2-40B4-BE49-F238E27FC236}">
                <a16:creationId xmlns:a16="http://schemas.microsoft.com/office/drawing/2014/main" id="{6D71B980-48F0-9B7D-2CB4-17C0AA842AD0}"/>
              </a:ext>
            </a:extLst>
          </p:cNvPr>
          <p:cNvSpPr txBox="1">
            <a:spLocks noChangeArrowheads="1"/>
          </p:cNvSpPr>
          <p:nvPr/>
        </p:nvSpPr>
        <p:spPr bwMode="auto">
          <a:xfrm>
            <a:off x="755650" y="1755775"/>
            <a:ext cx="8064822" cy="424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914400" indent="-4572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spcBef>
                <a:spcPct val="20000"/>
              </a:spcBef>
              <a:buClr>
                <a:schemeClr val="folHlink"/>
              </a:buClr>
              <a:buSzPct val="90000"/>
              <a:buFont typeface="Wingdings" panose="05000000000000000000" pitchFamily="2" charset="2"/>
              <a:buChar char="Ø"/>
            </a:pPr>
            <a:r>
              <a:rPr lang="en-US" altLang="en-US" sz="2800" dirty="0">
                <a:latin typeface="Candara" panose="020E0502030303020204" pitchFamily="34" charset="0"/>
              </a:rPr>
              <a:t>GOAL = Annual Break-even budgeting, prudent fiscal management and application of Reserve Funds</a:t>
            </a:r>
          </a:p>
          <a:p>
            <a:pPr lvl="1" eaLnBrk="1" hangingPunct="1">
              <a:lnSpc>
                <a:spcPct val="100000"/>
              </a:lnSpc>
              <a:spcBef>
                <a:spcPct val="20000"/>
              </a:spcBef>
              <a:buClr>
                <a:schemeClr val="folHlink"/>
              </a:buClr>
              <a:buSzPct val="80000"/>
              <a:buFont typeface="Wingdings" panose="05000000000000000000" pitchFamily="2" charset="2"/>
              <a:buChar char="v"/>
            </a:pPr>
            <a:r>
              <a:rPr lang="en-US" altLang="en-US" sz="2800" dirty="0">
                <a:latin typeface="Candara" panose="020E0502030303020204" pitchFamily="34" charset="0"/>
              </a:rPr>
              <a:t>FY 2025-26 Budget and Actuals and FY 2026-27 Budget</a:t>
            </a:r>
          </a:p>
          <a:p>
            <a:pPr lvl="1" eaLnBrk="1" hangingPunct="1">
              <a:lnSpc>
                <a:spcPct val="100000"/>
              </a:lnSpc>
              <a:spcBef>
                <a:spcPct val="20000"/>
              </a:spcBef>
              <a:buClr>
                <a:schemeClr val="folHlink"/>
              </a:buClr>
              <a:buSzPct val="80000"/>
              <a:buFont typeface="Wingdings" panose="05000000000000000000" pitchFamily="2" charset="2"/>
              <a:buChar char="v"/>
            </a:pPr>
            <a:r>
              <a:rPr lang="en-US" altLang="en-US" sz="2800" dirty="0">
                <a:latin typeface="Candara" panose="020E0502030303020204" pitchFamily="34" charset="0"/>
              </a:rPr>
              <a:t>Assessments Match Projected/Actual  Expenses</a:t>
            </a:r>
          </a:p>
          <a:p>
            <a:pPr lvl="1" eaLnBrk="1" hangingPunct="1">
              <a:lnSpc>
                <a:spcPct val="100000"/>
              </a:lnSpc>
              <a:spcBef>
                <a:spcPct val="20000"/>
              </a:spcBef>
              <a:buClr>
                <a:schemeClr val="folHlink"/>
              </a:buClr>
              <a:buSzPct val="80000"/>
              <a:buFont typeface="Wingdings" panose="05000000000000000000" pitchFamily="2" charset="2"/>
              <a:buChar char="v"/>
            </a:pPr>
            <a:r>
              <a:rPr lang="en-US" altLang="en-US" sz="2800" dirty="0">
                <a:latin typeface="Candara" panose="020E0502030303020204" pitchFamily="34" charset="0"/>
              </a:rPr>
              <a:t>Reserve Fund</a:t>
            </a:r>
          </a:p>
          <a:p>
            <a:pPr lvl="1" eaLnBrk="1" hangingPunct="1">
              <a:lnSpc>
                <a:spcPct val="100000"/>
              </a:lnSpc>
              <a:spcBef>
                <a:spcPct val="20000"/>
              </a:spcBef>
              <a:buClr>
                <a:schemeClr val="folHlink"/>
              </a:buClr>
              <a:buSzPct val="80000"/>
              <a:buFont typeface="Wingdings" panose="05000000000000000000" pitchFamily="2" charset="2"/>
              <a:buChar char="v"/>
            </a:pPr>
            <a:r>
              <a:rPr lang="en-US" altLang="en-US" sz="2800" dirty="0">
                <a:latin typeface="Candara" panose="020E0502030303020204" pitchFamily="34" charset="0"/>
              </a:rPr>
              <a:t>Prior Period Financial Statements</a:t>
            </a:r>
          </a:p>
          <a:p>
            <a:pPr eaLnBrk="1" hangingPunct="1">
              <a:lnSpc>
                <a:spcPct val="100000"/>
              </a:lnSpc>
              <a:spcBef>
                <a:spcPct val="20000"/>
              </a:spcBef>
              <a:buClr>
                <a:schemeClr val="folHlink"/>
              </a:buClr>
              <a:buSzPct val="80000"/>
              <a:buFont typeface="Wingdings" panose="05000000000000000000" pitchFamily="2" charset="2"/>
              <a:buNone/>
            </a:pPr>
            <a:endParaRPr lang="en-US" altLang="en-US" sz="2800" dirty="0">
              <a:latin typeface="Times New Roman" panose="02020603050405020304" pitchFamily="18" charset="0"/>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045F21B-C0AA-F985-1430-968AD0B391D6}"/>
              </a:ext>
            </a:extLst>
          </p:cNvPr>
          <p:cNvSpPr txBox="1">
            <a:spLocks noChangeArrowheads="1"/>
          </p:cNvSpPr>
          <p:nvPr/>
        </p:nvSpPr>
        <p:spPr bwMode="auto">
          <a:xfrm>
            <a:off x="831850" y="1774824"/>
            <a:ext cx="7700590" cy="439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90000"/>
              </a:lnSpc>
              <a:spcBef>
                <a:spcPct val="20000"/>
              </a:spcBef>
              <a:buClr>
                <a:schemeClr val="folHlink"/>
              </a:buClr>
              <a:buSzPct val="150000"/>
              <a:buFont typeface="Wingdings" panose="05000000000000000000" pitchFamily="2" charset="2"/>
              <a:buChar char="§"/>
            </a:pPr>
            <a:r>
              <a:rPr lang="en-US" altLang="en-US" sz="2400" dirty="0">
                <a:latin typeface="Candara" panose="020E0502030303020204" pitchFamily="34" charset="0"/>
                <a:ea typeface="ＭＳ Ｐゴシック" panose="020B0600070205080204" pitchFamily="34" charset="-128"/>
              </a:rPr>
              <a:t>Actual Revenues were </a:t>
            </a:r>
            <a:r>
              <a:rPr lang="en-US" altLang="en-US" sz="2400" b="1" dirty="0">
                <a:solidFill>
                  <a:srgbClr val="FFFF00"/>
                </a:solidFill>
                <a:latin typeface="Candara" panose="020E0502030303020204" pitchFamily="34" charset="0"/>
                <a:ea typeface="ＭＳ Ｐゴシック" panose="020B0600070205080204" pitchFamily="34" charset="-128"/>
              </a:rPr>
              <a:t>$</a:t>
            </a:r>
            <a:r>
              <a:rPr lang="en-US" sz="2400" dirty="0">
                <a:solidFill>
                  <a:srgbClr val="FFFF00"/>
                </a:solidFill>
                <a:latin typeface="Candara" panose="020E0502030303020204" pitchFamily="34" charset="0"/>
                <a:ea typeface="ＭＳ Ｐゴシック" panose="020B0600070205080204" pitchFamily="34" charset="-128"/>
              </a:rPr>
              <a:t>3,029,746</a:t>
            </a:r>
            <a:r>
              <a:rPr lang="en-US" sz="2400" dirty="0">
                <a:latin typeface="Candara" panose="020E0502030303020204" pitchFamily="34" charset="0"/>
                <a:ea typeface="ＭＳ Ｐゴシック" panose="020B0600070205080204" pitchFamily="34" charset="-128"/>
              </a:rPr>
              <a:t> </a:t>
            </a:r>
            <a:r>
              <a:rPr lang="en-US" altLang="en-US" sz="2400" dirty="0">
                <a:latin typeface="Candara" panose="020E0502030303020204" pitchFamily="34" charset="0"/>
                <a:ea typeface="ＭＳ Ｐゴシック" panose="020B0600070205080204" pitchFamily="34" charset="-128"/>
              </a:rPr>
              <a:t>for year end 6/30/2026 </a:t>
            </a:r>
            <a:br>
              <a:rPr lang="en-US" altLang="en-US" sz="2400" dirty="0">
                <a:latin typeface="Candara" panose="020E0502030303020204" pitchFamily="34" charset="0"/>
                <a:ea typeface="ＭＳ Ｐゴシック" panose="020B0600070205080204" pitchFamily="34" charset="-128"/>
              </a:rPr>
            </a:br>
            <a:r>
              <a:rPr lang="en-US" altLang="en-US" sz="2400" dirty="0">
                <a:latin typeface="Candara" panose="020E0502030303020204" pitchFamily="34" charset="0"/>
                <a:ea typeface="ＭＳ Ｐゴシック" panose="020B0600070205080204" pitchFamily="34" charset="-128"/>
              </a:rPr>
              <a:t>      (FY2025-2026 budget =</a:t>
            </a:r>
            <a:r>
              <a:rPr lang="en-US" altLang="en-US" sz="2400" b="1" dirty="0">
                <a:solidFill>
                  <a:srgbClr val="FFFF00"/>
                </a:solidFill>
                <a:latin typeface="Candara" panose="020E0502030303020204" pitchFamily="34" charset="0"/>
                <a:ea typeface="ＭＳ Ｐゴシック" panose="020B0600070205080204" pitchFamily="34" charset="-128"/>
              </a:rPr>
              <a:t> $</a:t>
            </a:r>
            <a:r>
              <a:rPr lang="en-US" sz="2400" b="1" dirty="0">
                <a:solidFill>
                  <a:srgbClr val="FFFF00"/>
                </a:solidFill>
                <a:latin typeface="Candara" panose="020E0502030303020204" pitchFamily="34" charset="0"/>
                <a:ea typeface="ＭＳ Ｐゴシック" panose="020B0600070205080204" pitchFamily="34" charset="-128"/>
              </a:rPr>
              <a:t>2,973,476</a:t>
            </a:r>
            <a:r>
              <a:rPr lang="en-US" sz="2400" dirty="0">
                <a:latin typeface="Candara" panose="020E0502030303020204" pitchFamily="34" charset="0"/>
                <a:ea typeface="ＭＳ Ｐゴシック" panose="020B0600070205080204" pitchFamily="34" charset="-128"/>
              </a:rPr>
              <a:t>)</a:t>
            </a:r>
            <a:endParaRPr lang="en-US" altLang="en-US" sz="2400" dirty="0">
              <a:latin typeface="Candara" panose="020E0502030303020204" pitchFamily="34" charset="0"/>
              <a:ea typeface="ＭＳ Ｐゴシック" panose="020B0600070205080204" pitchFamily="34" charset="-128"/>
            </a:endParaRPr>
          </a:p>
          <a:p>
            <a:pPr eaLnBrk="1" hangingPunct="1">
              <a:lnSpc>
                <a:spcPct val="90000"/>
              </a:lnSpc>
              <a:spcBef>
                <a:spcPct val="20000"/>
              </a:spcBef>
              <a:buClr>
                <a:schemeClr val="folHlink"/>
              </a:buClr>
              <a:buSzPct val="150000"/>
              <a:buFont typeface="Wingdings" panose="05000000000000000000" pitchFamily="2" charset="2"/>
              <a:buChar char="§"/>
            </a:pPr>
            <a:r>
              <a:rPr lang="en-US" altLang="en-US" sz="2400" dirty="0">
                <a:latin typeface="Candara" panose="020E0502030303020204" pitchFamily="34" charset="0"/>
                <a:ea typeface="ＭＳ Ｐゴシック" panose="020B0600070205080204" pitchFamily="34" charset="-128"/>
              </a:rPr>
              <a:t>Actual Expenses were </a:t>
            </a:r>
            <a:r>
              <a:rPr lang="en-US" altLang="en-US" sz="2400" b="1" dirty="0">
                <a:solidFill>
                  <a:srgbClr val="FFFF00"/>
                </a:solidFill>
                <a:latin typeface="Candara" panose="020E0502030303020204" pitchFamily="34" charset="0"/>
                <a:ea typeface="ＭＳ Ｐゴシック" panose="020B0600070205080204" pitchFamily="34" charset="-128"/>
              </a:rPr>
              <a:t>$</a:t>
            </a:r>
            <a:r>
              <a:rPr lang="en-US" sz="2400" b="1" dirty="0">
                <a:solidFill>
                  <a:srgbClr val="FFFF00"/>
                </a:solidFill>
                <a:latin typeface="Candara" panose="020E0502030303020204" pitchFamily="34" charset="0"/>
                <a:ea typeface="ＭＳ Ｐゴシック" panose="020B0600070205080204" pitchFamily="34" charset="-128"/>
              </a:rPr>
              <a:t>2,993,285 </a:t>
            </a:r>
            <a:r>
              <a:rPr lang="en-US" altLang="en-US" sz="2400" dirty="0">
                <a:latin typeface="Candara" panose="020E0502030303020204" pitchFamily="34" charset="0"/>
                <a:ea typeface="ＭＳ Ｐゴシック" panose="020B0600070205080204" pitchFamily="34" charset="-128"/>
              </a:rPr>
              <a:t>for</a:t>
            </a:r>
            <a:r>
              <a:rPr lang="en-US" altLang="en-US" sz="2400" b="1" dirty="0">
                <a:solidFill>
                  <a:srgbClr val="FFFF00"/>
                </a:solidFill>
                <a:latin typeface="Candara" panose="020E0502030303020204" pitchFamily="34" charset="0"/>
                <a:ea typeface="ＭＳ Ｐゴシック" panose="020B0600070205080204" pitchFamily="34" charset="-128"/>
              </a:rPr>
              <a:t> </a:t>
            </a:r>
            <a:r>
              <a:rPr lang="en-US" altLang="en-US" sz="2400" dirty="0">
                <a:latin typeface="Candara" panose="020E0502030303020204" pitchFamily="34" charset="0"/>
                <a:ea typeface="ＭＳ Ｐゴシック" panose="020B0600070205080204" pitchFamily="34" charset="-128"/>
              </a:rPr>
              <a:t>year end 6/30/20256                                                              	             	(FY2025-2026 budget = </a:t>
            </a:r>
            <a:r>
              <a:rPr lang="en-US" altLang="en-US" sz="2400" b="1" dirty="0">
                <a:solidFill>
                  <a:srgbClr val="FFFF00"/>
                </a:solidFill>
                <a:latin typeface="Candara" panose="020E0502030303020204" pitchFamily="34" charset="0"/>
                <a:ea typeface="ＭＳ Ｐゴシック" panose="020B0600070205080204" pitchFamily="34" charset="-128"/>
              </a:rPr>
              <a:t>$</a:t>
            </a:r>
            <a:r>
              <a:rPr lang="en-US" sz="2400" b="1" dirty="0">
                <a:solidFill>
                  <a:srgbClr val="FFFF00"/>
                </a:solidFill>
                <a:latin typeface="Candara" panose="020E0502030303020204" pitchFamily="34" charset="0"/>
                <a:ea typeface="ＭＳ Ｐゴシック" panose="020B0600070205080204" pitchFamily="34" charset="-128"/>
              </a:rPr>
              <a:t>3,293,631</a:t>
            </a:r>
            <a:r>
              <a:rPr lang="en-US" sz="2400" dirty="0">
                <a:latin typeface="Candara" panose="020E0502030303020204" pitchFamily="34" charset="0"/>
                <a:ea typeface="ＭＳ Ｐゴシック" panose="020B0600070205080204" pitchFamily="34" charset="-128"/>
              </a:rPr>
              <a:t>)</a:t>
            </a:r>
            <a:endParaRPr lang="en-US" altLang="en-US" sz="2400" dirty="0">
              <a:latin typeface="Candara" panose="020E0502030303020204" pitchFamily="34" charset="0"/>
              <a:ea typeface="ＭＳ Ｐゴシック" panose="020B0600070205080204" pitchFamily="34" charset="-128"/>
            </a:endParaRPr>
          </a:p>
          <a:p>
            <a:pPr eaLnBrk="1" hangingPunct="1">
              <a:lnSpc>
                <a:spcPct val="90000"/>
              </a:lnSpc>
              <a:spcBef>
                <a:spcPct val="20000"/>
              </a:spcBef>
              <a:buClr>
                <a:schemeClr val="folHlink"/>
              </a:buClr>
              <a:buSzPct val="150000"/>
              <a:buFont typeface="Wingdings" panose="05000000000000000000" pitchFamily="2" charset="2"/>
              <a:buChar char="§"/>
            </a:pPr>
            <a:r>
              <a:rPr lang="en-US" altLang="en-US" sz="2400" dirty="0">
                <a:latin typeface="Candara" panose="020E0502030303020204" pitchFamily="34" charset="0"/>
                <a:ea typeface="ＭＳ Ｐゴシック" panose="020B0600070205080204" pitchFamily="34" charset="-128"/>
              </a:rPr>
              <a:t>Actual Surplus for year end 6/30/2026 was </a:t>
            </a:r>
            <a:r>
              <a:rPr lang="en-US" altLang="en-US" sz="2400" b="1" dirty="0">
                <a:solidFill>
                  <a:srgbClr val="FFFF00"/>
                </a:solidFill>
                <a:latin typeface="Candara" panose="020E0502030303020204" pitchFamily="34" charset="0"/>
                <a:ea typeface="ＭＳ Ｐゴシック" panose="020B0600070205080204" pitchFamily="34" charset="-128"/>
              </a:rPr>
              <a:t>$</a:t>
            </a:r>
            <a:r>
              <a:rPr lang="en-US" sz="2400" b="1" dirty="0">
                <a:solidFill>
                  <a:srgbClr val="FFFF00"/>
                </a:solidFill>
                <a:latin typeface="Candara" panose="020E0502030303020204" pitchFamily="34" charset="0"/>
                <a:ea typeface="ＭＳ Ｐゴシック" panose="020B0600070205080204" pitchFamily="34" charset="-128"/>
              </a:rPr>
              <a:t>36,461 </a:t>
            </a:r>
          </a:p>
          <a:p>
            <a:pPr eaLnBrk="1" hangingPunct="1">
              <a:lnSpc>
                <a:spcPct val="90000"/>
              </a:lnSpc>
              <a:spcBef>
                <a:spcPct val="20000"/>
              </a:spcBef>
              <a:buClr>
                <a:schemeClr val="folHlink"/>
              </a:buClr>
              <a:buSzPct val="150000"/>
              <a:buFont typeface="Wingdings" panose="05000000000000000000" pitchFamily="2" charset="2"/>
              <a:buChar char="§"/>
            </a:pPr>
            <a:r>
              <a:rPr lang="en-US" altLang="en-US" sz="2400" dirty="0">
                <a:latin typeface="Candara" panose="020E0502030303020204" pitchFamily="34" charset="0"/>
                <a:ea typeface="ＭＳ Ｐゴシック" panose="020B0600070205080204" pitchFamily="34" charset="-128"/>
              </a:rPr>
              <a:t>Utility expenses comprised </a:t>
            </a:r>
            <a:r>
              <a:rPr lang="en-US" altLang="en-US" sz="2400" dirty="0">
                <a:solidFill>
                  <a:srgbClr val="FFFF00"/>
                </a:solidFill>
                <a:latin typeface="Candara" panose="020E0502030303020204" pitchFamily="34" charset="0"/>
                <a:ea typeface="ＭＳ Ｐゴシック" panose="020B0600070205080204" pitchFamily="34" charset="-128"/>
              </a:rPr>
              <a:t>39% </a:t>
            </a:r>
            <a:r>
              <a:rPr lang="en-US" altLang="en-US" sz="2400" dirty="0">
                <a:latin typeface="Candara" panose="020E0502030303020204" pitchFamily="34" charset="0"/>
                <a:ea typeface="ＭＳ Ｐゴシック" panose="020B0600070205080204" pitchFamily="34" charset="-128"/>
              </a:rPr>
              <a:t>of total actual expenses in FY2025-2026</a:t>
            </a:r>
          </a:p>
          <a:p>
            <a:pPr eaLnBrk="1" hangingPunct="1">
              <a:lnSpc>
                <a:spcPct val="90000"/>
              </a:lnSpc>
              <a:spcBef>
                <a:spcPct val="20000"/>
              </a:spcBef>
              <a:buClr>
                <a:schemeClr val="folHlink"/>
              </a:buClr>
              <a:buSzPct val="150000"/>
              <a:buFont typeface="Wingdings" panose="05000000000000000000" pitchFamily="2" charset="2"/>
              <a:buChar char="§"/>
            </a:pPr>
            <a:r>
              <a:rPr lang="en-US" altLang="en-US" sz="2400" dirty="0">
                <a:latin typeface="Candara" panose="020E0502030303020204" pitchFamily="34" charset="0"/>
                <a:ea typeface="ＭＳ Ｐゴシック" panose="020B0600070205080204" pitchFamily="34" charset="-128"/>
              </a:rPr>
              <a:t>FY2026-2027 Budget anticipates increases in electricity rates, water and sewage, some maintenance items, and general inflation</a:t>
            </a:r>
          </a:p>
        </p:txBody>
      </p:sp>
      <p:sp>
        <p:nvSpPr>
          <p:cNvPr id="12291" name="Rectangle 3">
            <a:extLst>
              <a:ext uri="{FF2B5EF4-FFF2-40B4-BE49-F238E27FC236}">
                <a16:creationId xmlns:a16="http://schemas.microsoft.com/office/drawing/2014/main" id="{F0AC9FCC-03AF-2C13-1BCA-2548A307982A}"/>
              </a:ext>
            </a:extLst>
          </p:cNvPr>
          <p:cNvSpPr>
            <a:spLocks noGrp="1" noChangeArrowheads="1"/>
          </p:cNvSpPr>
          <p:nvPr>
            <p:ph type="title"/>
          </p:nvPr>
        </p:nvSpPr>
        <p:spPr>
          <a:xfrm>
            <a:off x="0" y="-242888"/>
            <a:ext cx="9144000" cy="1763713"/>
          </a:xfrm>
        </p:spPr>
        <p:txBody>
          <a:bodyPr/>
          <a:lstStyle/>
          <a:p>
            <a:pPr defTabSz="457207" eaLnBrk="1" fontAlgn="auto" hangingPunct="1">
              <a:spcAft>
                <a:spcPts val="0"/>
              </a:spcAft>
              <a:defRPr/>
            </a:pPr>
            <a:br>
              <a:rPr lang="en-US" sz="3800" dirty="0"/>
            </a:br>
            <a:r>
              <a:rPr lang="en-US" sz="3600" dirty="0"/>
              <a:t>Operating Results FY 2025-2026</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A4263-6289-D293-9E58-8D288165E4C2}"/>
              </a:ext>
            </a:extLst>
          </p:cNvPr>
          <p:cNvSpPr>
            <a:spLocks noGrp="1"/>
          </p:cNvSpPr>
          <p:nvPr>
            <p:ph type="title"/>
          </p:nvPr>
        </p:nvSpPr>
        <p:spPr>
          <a:xfrm>
            <a:off x="431540" y="440668"/>
            <a:ext cx="8604956" cy="1049337"/>
          </a:xfrm>
        </p:spPr>
        <p:txBody>
          <a:bodyPr/>
          <a:lstStyle/>
          <a:p>
            <a:r>
              <a:rPr lang="en-US" dirty="0"/>
              <a:t>IRS Revenue Rule 70-604</a:t>
            </a:r>
          </a:p>
        </p:txBody>
      </p:sp>
      <p:sp>
        <p:nvSpPr>
          <p:cNvPr id="3" name="Content Placeholder 2">
            <a:extLst>
              <a:ext uri="{FF2B5EF4-FFF2-40B4-BE49-F238E27FC236}">
                <a16:creationId xmlns:a16="http://schemas.microsoft.com/office/drawing/2014/main" id="{2501C675-D1E3-C48B-D768-7EDAE17F2EBB}"/>
              </a:ext>
            </a:extLst>
          </p:cNvPr>
          <p:cNvSpPr>
            <a:spLocks noGrp="1"/>
          </p:cNvSpPr>
          <p:nvPr>
            <p:ph idx="1"/>
          </p:nvPr>
        </p:nvSpPr>
        <p:spPr>
          <a:xfrm>
            <a:off x="899592" y="1376772"/>
            <a:ext cx="7344816" cy="4212468"/>
          </a:xfrm>
        </p:spPr>
        <p:txBody>
          <a:bodyPr/>
          <a:lstStyle/>
          <a:p>
            <a:r>
              <a:rPr lang="en-US" sz="2400" dirty="0"/>
              <a:t>Prudent Financial Management during the Fiscal Year</a:t>
            </a:r>
          </a:p>
          <a:p>
            <a:pPr lvl="1">
              <a:buFont typeface="Symbol" panose="05050102010706020507" pitchFamily="18" charset="2"/>
              <a:buChar char="-"/>
            </a:pPr>
            <a:r>
              <a:rPr lang="en-US" sz="2000" dirty="0"/>
              <a:t>Revenues Match Expenses to break-even</a:t>
            </a:r>
          </a:p>
          <a:p>
            <a:pPr lvl="1">
              <a:buFont typeface="Symbol" panose="05050102010706020507" pitchFamily="18" charset="2"/>
              <a:buChar char="-"/>
            </a:pPr>
            <a:r>
              <a:rPr lang="en-US" sz="2000" dirty="0"/>
              <a:t>Minimizing Expenses including Taxes</a:t>
            </a:r>
          </a:p>
          <a:p>
            <a:r>
              <a:rPr lang="en-US" sz="2400" dirty="0"/>
              <a:t>“Resolved that 22 Station make an IRS revenue ruling 70-604 election which allows excess assessments, over and above the amounts used for the operation of the property, to be returned to the owners or applied to the following year's assessments”</a:t>
            </a:r>
          </a:p>
          <a:p>
            <a:pPr marL="457200" lvl="1" indent="0">
              <a:buNone/>
            </a:pPr>
            <a:endParaRPr lang="en-US" dirty="0"/>
          </a:p>
          <a:p>
            <a:endParaRPr lang="en-US" dirty="0"/>
          </a:p>
        </p:txBody>
      </p:sp>
    </p:spTree>
    <p:extLst>
      <p:ext uri="{BB962C8B-B14F-4D97-AF65-F5344CB8AC3E}">
        <p14:creationId xmlns:p14="http://schemas.microsoft.com/office/powerpoint/2010/main" val="2014068483"/>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FA9843-B10C-865E-B21E-8EA9F65C7B66}"/>
              </a:ext>
            </a:extLst>
          </p:cNvPr>
          <p:cNvPicPr>
            <a:picLocks noChangeAspect="1"/>
          </p:cNvPicPr>
          <p:nvPr/>
        </p:nvPicPr>
        <p:blipFill>
          <a:blip r:embed="rId3"/>
          <a:stretch>
            <a:fillRect/>
          </a:stretch>
        </p:blipFill>
        <p:spPr>
          <a:xfrm>
            <a:off x="971600" y="1803895"/>
            <a:ext cx="6990296" cy="5018912"/>
          </a:xfrm>
          <a:prstGeom prst="rect">
            <a:avLst/>
          </a:prstGeom>
        </p:spPr>
      </p:pic>
      <p:sp>
        <p:nvSpPr>
          <p:cNvPr id="6" name="Rectangle 5">
            <a:extLst>
              <a:ext uri="{FF2B5EF4-FFF2-40B4-BE49-F238E27FC236}">
                <a16:creationId xmlns:a16="http://schemas.microsoft.com/office/drawing/2014/main" id="{79192387-4FFF-07EE-95A8-E5DCCA615F2D}"/>
              </a:ext>
            </a:extLst>
          </p:cNvPr>
          <p:cNvSpPr/>
          <p:nvPr/>
        </p:nvSpPr>
        <p:spPr>
          <a:xfrm>
            <a:off x="253104" y="944725"/>
            <a:ext cx="8711383" cy="1476164"/>
          </a:xfrm>
          <a:prstGeom prst="rect">
            <a:avLst/>
          </a:prstGeom>
          <a:solidFill>
            <a:schemeClr val="bg1">
              <a:lumMod val="75000"/>
              <a:lumOff val="25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410" name="Rectangle 2">
            <a:extLst>
              <a:ext uri="{FF2B5EF4-FFF2-40B4-BE49-F238E27FC236}">
                <a16:creationId xmlns:a16="http://schemas.microsoft.com/office/drawing/2014/main" id="{28F66525-47A1-B828-F02C-D3025F788765}"/>
              </a:ext>
            </a:extLst>
          </p:cNvPr>
          <p:cNvSpPr>
            <a:spLocks noGrp="1" noChangeArrowheads="1"/>
          </p:cNvSpPr>
          <p:nvPr>
            <p:ph type="title" idx="4294967295"/>
          </p:nvPr>
        </p:nvSpPr>
        <p:spPr>
          <a:xfrm>
            <a:off x="16835" y="28634"/>
            <a:ext cx="9144000" cy="1143000"/>
          </a:xfrm>
        </p:spPr>
        <p:txBody>
          <a:bodyPr/>
          <a:lstStyle/>
          <a:p>
            <a:pPr eaLnBrk="1" fontAlgn="auto" hangingPunct="1">
              <a:spcAft>
                <a:spcPts val="0"/>
              </a:spcAft>
              <a:defRPr/>
            </a:pPr>
            <a:r>
              <a:rPr lang="en-US" altLang="en-US" dirty="0"/>
              <a:t>Assessments</a:t>
            </a:r>
          </a:p>
        </p:txBody>
      </p:sp>
      <p:sp>
        <p:nvSpPr>
          <p:cNvPr id="5" name="TextBox 5">
            <a:extLst>
              <a:ext uri="{FF2B5EF4-FFF2-40B4-BE49-F238E27FC236}">
                <a16:creationId xmlns:a16="http://schemas.microsoft.com/office/drawing/2014/main" id="{8AF5793E-CFCA-A2D5-DD6B-5693A042BD25}"/>
              </a:ext>
            </a:extLst>
          </p:cNvPr>
          <p:cNvSpPr txBox="1">
            <a:spLocks noChangeArrowheads="1"/>
          </p:cNvSpPr>
          <p:nvPr/>
        </p:nvSpPr>
        <p:spPr bwMode="auto">
          <a:xfrm>
            <a:off x="827584" y="1392311"/>
            <a:ext cx="8063311" cy="720080"/>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342900" indent="-342900" eaLnBrk="1" hangingPunct="1">
              <a:lnSpc>
                <a:spcPct val="80000"/>
              </a:lnSpc>
              <a:spcBef>
                <a:spcPct val="20000"/>
              </a:spcBef>
              <a:buClr>
                <a:schemeClr val="accent1"/>
              </a:buClr>
              <a:buSzPct val="100000"/>
              <a:buFont typeface="Wingdings" panose="05000000000000000000" pitchFamily="2" charset="2"/>
              <a:buChar char="§"/>
              <a:defRPr/>
            </a:pPr>
            <a:r>
              <a:rPr lang="en-US" sz="2000" dirty="0">
                <a:latin typeface="Candara" panose="020E0502030303020204" pitchFamily="34" charset="0"/>
              </a:rPr>
              <a:t>Primary and Nearly Sole Source of Operating and Reserves Funding for 22 Station</a:t>
            </a:r>
          </a:p>
          <a:p>
            <a:pPr marL="342900" indent="-342900" eaLnBrk="1" hangingPunct="1">
              <a:lnSpc>
                <a:spcPct val="80000"/>
              </a:lnSpc>
              <a:spcBef>
                <a:spcPts val="200"/>
              </a:spcBef>
              <a:spcAft>
                <a:spcPts val="400"/>
              </a:spcAft>
              <a:buClr>
                <a:schemeClr val="accent1"/>
              </a:buClr>
              <a:buSzPct val="90000"/>
              <a:buFont typeface="Wingdings" panose="05000000000000000000" pitchFamily="2" charset="2"/>
              <a:buChar char="§"/>
              <a:defRPr/>
            </a:pPr>
            <a:r>
              <a:rPr lang="en-US" sz="2000" dirty="0">
                <a:latin typeface="Candara" panose="020E0502030303020204" pitchFamily="34" charset="0"/>
              </a:rPr>
              <a:t>Payable and due quarterly: Jul 31, Oct 31, Jan 31 &amp; Apr 30</a:t>
            </a:r>
          </a:p>
          <a:p>
            <a:pPr marL="1090612" lvl="1" indent="-285750" eaLnBrk="1" hangingPunct="1">
              <a:lnSpc>
                <a:spcPct val="80000"/>
              </a:lnSpc>
              <a:spcBef>
                <a:spcPts val="200"/>
              </a:spcBef>
              <a:spcAft>
                <a:spcPts val="400"/>
              </a:spcAft>
              <a:buClr>
                <a:schemeClr val="accent1"/>
              </a:buClr>
              <a:buSzPct val="75000"/>
              <a:buFont typeface="Wingdings" panose="05000000000000000000" pitchFamily="2" charset="2"/>
              <a:buChar char="§"/>
              <a:defRPr/>
            </a:pPr>
            <a:endParaRPr lang="en-US" sz="2000" dirty="0">
              <a:solidFill>
                <a:srgbClr val="FFFF00"/>
              </a:solidFill>
              <a:latin typeface="Candara" panose="020E0502030303020204" pitchFamily="34" charset="0"/>
            </a:endParaRPr>
          </a:p>
          <a:p>
            <a:pPr marL="457200" eaLnBrk="1" hangingPunct="1">
              <a:lnSpc>
                <a:spcPct val="80000"/>
              </a:lnSpc>
              <a:spcBef>
                <a:spcPct val="20000"/>
              </a:spcBef>
              <a:buClr>
                <a:schemeClr val="accent1"/>
              </a:buClr>
              <a:buSzPct val="90000"/>
              <a:defRPr/>
            </a:pPr>
            <a:endParaRPr lang="en-US" dirty="0">
              <a:latin typeface="Times New Roman" pitchFamily="18" charset="0"/>
            </a:endParaRPr>
          </a:p>
          <a:p>
            <a:pPr marL="342900" indent="-342900" eaLnBrk="1" hangingPunct="1">
              <a:lnSpc>
                <a:spcPct val="80000"/>
              </a:lnSpc>
              <a:spcBef>
                <a:spcPct val="20000"/>
              </a:spcBef>
              <a:buClr>
                <a:schemeClr val="accent1"/>
              </a:buClr>
              <a:buSzPct val="90000"/>
              <a:buFont typeface="Wingdings" panose="05000000000000000000" pitchFamily="2" charset="2"/>
              <a:buChar char="§"/>
              <a:defRPr/>
            </a:pPr>
            <a:endParaRPr lang="en-US" sz="2000" dirty="0">
              <a:latin typeface="Times New Roman" pitchFamily="18" charset="0"/>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763DF-8093-2F69-B2CD-304B9552E01B}"/>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927962801"/>
              </p:ext>
            </p:extLst>
          </p:nvPr>
        </p:nvGraphicFramePr>
        <p:xfrm>
          <a:off x="1339215" y="1087120"/>
          <a:ext cx="6465570" cy="46837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46A51F5E-7995-9BFD-B44F-AC030048ABFD}"/>
              </a:ext>
            </a:extLst>
          </p:cNvPr>
          <p:cNvGraphicFramePr>
            <a:graphicFrameLocks/>
          </p:cNvGraphicFramePr>
          <p:nvPr/>
        </p:nvGraphicFramePr>
        <p:xfrm>
          <a:off x="1" y="80628"/>
          <a:ext cx="8199174" cy="58882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Chart 1">
            <a:extLst>
              <a:ext uri="{FF2B5EF4-FFF2-40B4-BE49-F238E27FC236}">
                <a16:creationId xmlns:a16="http://schemas.microsoft.com/office/drawing/2014/main" id="{FCE936B7-1951-FE4C-556D-264D40B48BBB}"/>
              </a:ext>
            </a:extLst>
          </p:cNvPr>
          <p:cNvGraphicFramePr>
            <a:graphicFrameLocks/>
          </p:cNvGraphicFramePr>
          <p:nvPr/>
        </p:nvGraphicFramePr>
        <p:xfrm>
          <a:off x="1380301" y="692696"/>
          <a:ext cx="7613203" cy="5520863"/>
        </p:xfrm>
        <a:graphic>
          <a:graphicData uri="http://schemas.openxmlformats.org/drawingml/2006/chart">
            <c:chart xmlns:c="http://schemas.openxmlformats.org/drawingml/2006/chart" xmlns:r="http://schemas.openxmlformats.org/officeDocument/2006/relationships" r:id="rId5"/>
          </a:graphicData>
        </a:graphic>
      </p:graphicFrame>
      <p:sp>
        <p:nvSpPr>
          <p:cNvPr id="17410" name="Rectangle 2">
            <a:extLst>
              <a:ext uri="{FF2B5EF4-FFF2-40B4-BE49-F238E27FC236}">
                <a16:creationId xmlns:a16="http://schemas.microsoft.com/office/drawing/2014/main" id="{02C99A70-13B8-F4BA-324E-F80D129254B3}"/>
              </a:ext>
            </a:extLst>
          </p:cNvPr>
          <p:cNvSpPr>
            <a:spLocks noGrp="1" noChangeArrowheads="1"/>
          </p:cNvSpPr>
          <p:nvPr>
            <p:ph type="title"/>
          </p:nvPr>
        </p:nvSpPr>
        <p:spPr>
          <a:xfrm>
            <a:off x="1512124" y="-57409"/>
            <a:ext cx="6251575" cy="1049338"/>
          </a:xfrm>
        </p:spPr>
        <p:txBody>
          <a:bodyPr/>
          <a:lstStyle/>
          <a:p>
            <a:pPr>
              <a:defRPr/>
            </a:pPr>
            <a:r>
              <a:rPr lang="en-US" altLang="en-US" dirty="0"/>
              <a:t>Budget: Operating Fund</a:t>
            </a:r>
            <a:br>
              <a:rPr lang="en-US" altLang="en-US" dirty="0"/>
            </a:br>
            <a:r>
              <a:rPr lang="en-US" altLang="en-US" dirty="0"/>
              <a:t>2026/2027 Uses</a:t>
            </a:r>
          </a:p>
        </p:txBody>
      </p:sp>
      <p:sp>
        <p:nvSpPr>
          <p:cNvPr id="24580" name="TextBox 1">
            <a:extLst>
              <a:ext uri="{FF2B5EF4-FFF2-40B4-BE49-F238E27FC236}">
                <a16:creationId xmlns:a16="http://schemas.microsoft.com/office/drawing/2014/main" id="{1E1D0D95-3A6A-2ABA-43C8-582146E921E5}"/>
              </a:ext>
            </a:extLst>
          </p:cNvPr>
          <p:cNvSpPr txBox="1">
            <a:spLocks noChangeArrowheads="1"/>
          </p:cNvSpPr>
          <p:nvPr/>
        </p:nvSpPr>
        <p:spPr bwMode="auto">
          <a:xfrm>
            <a:off x="5026555" y="5318255"/>
            <a:ext cx="1060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ClrTx/>
              <a:buSzTx/>
              <a:buFontTx/>
              <a:buNone/>
            </a:pPr>
            <a:r>
              <a:rPr lang="en-US" altLang="en-US" sz="1600" b="1" dirty="0">
                <a:latin typeface="Arial" panose="020B0604020202020204" pitchFamily="34" charset="0"/>
                <a:ea typeface="ＭＳ Ｐゴシック" panose="020B0600070205080204" pitchFamily="34" charset="-128"/>
              </a:rPr>
              <a:t>Cable TV</a:t>
            </a:r>
          </a:p>
        </p:txBody>
      </p:sp>
      <p:sp>
        <p:nvSpPr>
          <p:cNvPr id="24581" name="TextBox 6">
            <a:extLst>
              <a:ext uri="{FF2B5EF4-FFF2-40B4-BE49-F238E27FC236}">
                <a16:creationId xmlns:a16="http://schemas.microsoft.com/office/drawing/2014/main" id="{85812A2F-131B-01F0-982E-1C47C2418E65}"/>
              </a:ext>
            </a:extLst>
          </p:cNvPr>
          <p:cNvSpPr txBox="1">
            <a:spLocks noChangeArrowheads="1"/>
          </p:cNvSpPr>
          <p:nvPr/>
        </p:nvSpPr>
        <p:spPr bwMode="auto">
          <a:xfrm>
            <a:off x="3415205" y="4565341"/>
            <a:ext cx="1425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ClrTx/>
              <a:buSzTx/>
              <a:buFontTx/>
              <a:buNone/>
            </a:pPr>
            <a:r>
              <a:rPr lang="en-US" altLang="en-US" sz="1600" b="1" dirty="0">
                <a:latin typeface="Arial" panose="020B0604020202020204" pitchFamily="34" charset="0"/>
                <a:ea typeface="ＭＳ Ｐゴシック" panose="020B0600070205080204" pitchFamily="34" charset="-128"/>
              </a:rPr>
              <a:t>Maintenance</a:t>
            </a:r>
          </a:p>
        </p:txBody>
      </p:sp>
      <p:sp>
        <p:nvSpPr>
          <p:cNvPr id="24582" name="TextBox 7">
            <a:extLst>
              <a:ext uri="{FF2B5EF4-FFF2-40B4-BE49-F238E27FC236}">
                <a16:creationId xmlns:a16="http://schemas.microsoft.com/office/drawing/2014/main" id="{C2C1B621-7C74-C2CB-5529-69A9AD497D5E}"/>
              </a:ext>
            </a:extLst>
          </p:cNvPr>
          <p:cNvSpPr txBox="1">
            <a:spLocks noChangeArrowheads="1"/>
          </p:cNvSpPr>
          <p:nvPr/>
        </p:nvSpPr>
        <p:spPr bwMode="auto">
          <a:xfrm>
            <a:off x="2059138" y="3842131"/>
            <a:ext cx="14382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ClrTx/>
              <a:buSzTx/>
              <a:buFontTx/>
              <a:buNone/>
            </a:pPr>
            <a:r>
              <a:rPr lang="en-US" altLang="en-US" sz="1600" b="1" dirty="0">
                <a:latin typeface="Arial" panose="020B0604020202020204" pitchFamily="34" charset="0"/>
                <a:ea typeface="ＭＳ Ｐゴシック" panose="020B0600070205080204" pitchFamily="34" charset="-128"/>
              </a:rPr>
              <a:t>Management</a:t>
            </a:r>
          </a:p>
        </p:txBody>
      </p:sp>
      <p:sp>
        <p:nvSpPr>
          <p:cNvPr id="24583" name="TextBox 8">
            <a:extLst>
              <a:ext uri="{FF2B5EF4-FFF2-40B4-BE49-F238E27FC236}">
                <a16:creationId xmlns:a16="http://schemas.microsoft.com/office/drawing/2014/main" id="{BFE8BB69-A0F3-645D-A94B-4DB9C40867CB}"/>
              </a:ext>
            </a:extLst>
          </p:cNvPr>
          <p:cNvSpPr txBox="1">
            <a:spLocks noChangeArrowheads="1"/>
          </p:cNvSpPr>
          <p:nvPr/>
        </p:nvSpPr>
        <p:spPr bwMode="auto">
          <a:xfrm>
            <a:off x="2347372" y="2240868"/>
            <a:ext cx="13965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ClrTx/>
              <a:buSzTx/>
              <a:buFontTx/>
              <a:buNone/>
            </a:pPr>
            <a:r>
              <a:rPr lang="en-US" altLang="en-US" b="1" dirty="0">
                <a:latin typeface="Arial" panose="020B0604020202020204" pitchFamily="34" charset="0"/>
                <a:ea typeface="ＭＳ Ｐゴシック" panose="020B0600070205080204" pitchFamily="34" charset="-128"/>
              </a:rPr>
              <a:t>Insurance</a:t>
            </a:r>
            <a:endParaRPr lang="en-US" altLang="en-US" sz="1800" b="1" dirty="0">
              <a:latin typeface="Arial" panose="020B0604020202020204" pitchFamily="34" charset="0"/>
              <a:ea typeface="ＭＳ Ｐゴシック" panose="020B0600070205080204" pitchFamily="34" charset="-128"/>
            </a:endParaRPr>
          </a:p>
        </p:txBody>
      </p:sp>
      <p:sp>
        <p:nvSpPr>
          <p:cNvPr id="24584" name="TextBox 20">
            <a:extLst>
              <a:ext uri="{FF2B5EF4-FFF2-40B4-BE49-F238E27FC236}">
                <a16:creationId xmlns:a16="http://schemas.microsoft.com/office/drawing/2014/main" id="{59F1F307-64BD-328C-FDE0-D42821FC2FA6}"/>
              </a:ext>
            </a:extLst>
          </p:cNvPr>
          <p:cNvSpPr txBox="1">
            <a:spLocks noChangeArrowheads="1"/>
          </p:cNvSpPr>
          <p:nvPr/>
        </p:nvSpPr>
        <p:spPr bwMode="auto">
          <a:xfrm>
            <a:off x="3756518" y="1232365"/>
            <a:ext cx="742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ClrTx/>
              <a:buSzTx/>
              <a:buFontTx/>
              <a:buNone/>
            </a:pPr>
            <a:r>
              <a:rPr lang="en-US" altLang="en-US" sz="1400" b="1" dirty="0">
                <a:latin typeface="Arial" panose="020B0604020202020204" pitchFamily="34" charset="0"/>
                <a:ea typeface="ＭＳ Ｐゴシック" panose="020B0600070205080204" pitchFamily="34" charset="-128"/>
              </a:rPr>
              <a:t>Admin</a:t>
            </a:r>
          </a:p>
        </p:txBody>
      </p:sp>
      <p:sp>
        <p:nvSpPr>
          <p:cNvPr id="24585" name="TextBox 6">
            <a:extLst>
              <a:ext uri="{FF2B5EF4-FFF2-40B4-BE49-F238E27FC236}">
                <a16:creationId xmlns:a16="http://schemas.microsoft.com/office/drawing/2014/main" id="{AC3F2829-96E1-C1D3-80E7-C074C4B36E6C}"/>
              </a:ext>
            </a:extLst>
          </p:cNvPr>
          <p:cNvSpPr txBox="1">
            <a:spLocks noChangeArrowheads="1"/>
          </p:cNvSpPr>
          <p:nvPr/>
        </p:nvSpPr>
        <p:spPr bwMode="auto">
          <a:xfrm>
            <a:off x="5739110" y="3670954"/>
            <a:ext cx="6207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ClrTx/>
              <a:buSzTx/>
              <a:buFontTx/>
              <a:buNone/>
            </a:pPr>
            <a:r>
              <a:rPr lang="en-US" altLang="en-US" sz="1800" b="1" dirty="0">
                <a:solidFill>
                  <a:schemeClr val="bg1"/>
                </a:solidFill>
                <a:latin typeface="Arial" panose="020B0604020202020204" pitchFamily="34" charset="0"/>
                <a:ea typeface="ＭＳ Ｐゴシック" panose="020B0600070205080204" pitchFamily="34" charset="-128"/>
              </a:rPr>
              <a:t>Gas</a:t>
            </a:r>
          </a:p>
        </p:txBody>
      </p:sp>
      <p:sp>
        <p:nvSpPr>
          <p:cNvPr id="24586" name="TextBox 7">
            <a:extLst>
              <a:ext uri="{FF2B5EF4-FFF2-40B4-BE49-F238E27FC236}">
                <a16:creationId xmlns:a16="http://schemas.microsoft.com/office/drawing/2014/main" id="{725E2C26-ED78-A43E-5C3C-C1D40C0DEA04}"/>
              </a:ext>
            </a:extLst>
          </p:cNvPr>
          <p:cNvSpPr txBox="1">
            <a:spLocks noChangeArrowheads="1"/>
          </p:cNvSpPr>
          <p:nvPr/>
        </p:nvSpPr>
        <p:spPr bwMode="auto">
          <a:xfrm>
            <a:off x="4933049" y="2611652"/>
            <a:ext cx="12874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ClrTx/>
              <a:buSzTx/>
              <a:buFontTx/>
              <a:buNone/>
            </a:pPr>
            <a:r>
              <a:rPr lang="en-US" altLang="en-US" sz="1800" b="1" dirty="0">
                <a:solidFill>
                  <a:schemeClr val="bg1"/>
                </a:solidFill>
                <a:latin typeface="Arial" panose="020B0604020202020204" pitchFamily="34" charset="0"/>
                <a:ea typeface="ＭＳ Ｐゴシック" panose="020B0600070205080204" pitchFamily="34" charset="-128"/>
              </a:rPr>
              <a:t>Electricity</a:t>
            </a:r>
          </a:p>
        </p:txBody>
      </p:sp>
      <p:sp>
        <p:nvSpPr>
          <p:cNvPr id="24587" name="TextBox 7">
            <a:extLst>
              <a:ext uri="{FF2B5EF4-FFF2-40B4-BE49-F238E27FC236}">
                <a16:creationId xmlns:a16="http://schemas.microsoft.com/office/drawing/2014/main" id="{F1A2FB5E-4EAB-D844-0E16-8D4FEA3DE2B1}"/>
              </a:ext>
            </a:extLst>
          </p:cNvPr>
          <p:cNvSpPr txBox="1">
            <a:spLocks noChangeArrowheads="1"/>
          </p:cNvSpPr>
          <p:nvPr/>
        </p:nvSpPr>
        <p:spPr bwMode="auto">
          <a:xfrm>
            <a:off x="5026555" y="4258953"/>
            <a:ext cx="1174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ClrTx/>
              <a:buSzTx/>
              <a:buFontTx/>
              <a:buNone/>
            </a:pPr>
            <a:r>
              <a:rPr lang="en-US" altLang="en-US" sz="1800" b="1" dirty="0">
                <a:solidFill>
                  <a:schemeClr val="bg1"/>
                </a:solidFill>
                <a:latin typeface="Arial" panose="020B0604020202020204" pitchFamily="34" charset="0"/>
                <a:ea typeface="ＭＳ Ｐゴシック" panose="020B0600070205080204" pitchFamily="34" charset="-128"/>
              </a:rPr>
              <a:t>Sewer &amp;Water</a:t>
            </a:r>
          </a:p>
        </p:txBody>
      </p:sp>
      <p:sp>
        <p:nvSpPr>
          <p:cNvPr id="3" name="Right Brace 2">
            <a:extLst>
              <a:ext uri="{FF2B5EF4-FFF2-40B4-BE49-F238E27FC236}">
                <a16:creationId xmlns:a16="http://schemas.microsoft.com/office/drawing/2014/main" id="{703808A1-70D0-860E-991E-0EA556287F88}"/>
              </a:ext>
            </a:extLst>
          </p:cNvPr>
          <p:cNvSpPr/>
          <p:nvPr/>
        </p:nvSpPr>
        <p:spPr>
          <a:xfrm>
            <a:off x="6156176" y="1268760"/>
            <a:ext cx="1425575" cy="4570412"/>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4589" name="TextBox 3">
            <a:extLst>
              <a:ext uri="{FF2B5EF4-FFF2-40B4-BE49-F238E27FC236}">
                <a16:creationId xmlns:a16="http://schemas.microsoft.com/office/drawing/2014/main" id="{30C91520-17A1-6228-FB3E-D1DB91487A97}"/>
              </a:ext>
            </a:extLst>
          </p:cNvPr>
          <p:cNvSpPr txBox="1">
            <a:spLocks noChangeArrowheads="1"/>
          </p:cNvSpPr>
          <p:nvPr/>
        </p:nvSpPr>
        <p:spPr bwMode="auto">
          <a:xfrm>
            <a:off x="7621849" y="3212976"/>
            <a:ext cx="16625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ClrTx/>
              <a:buSzTx/>
              <a:buFontTx/>
              <a:buNone/>
            </a:pPr>
            <a:r>
              <a:rPr lang="en-US" altLang="en-US" sz="2400" dirty="0">
                <a:solidFill>
                  <a:schemeClr val="accent1"/>
                </a:solidFill>
                <a:latin typeface="Arial" panose="020B0604020202020204" pitchFamily="34" charset="0"/>
              </a:rPr>
              <a:t>Utilities = 45%</a:t>
            </a:r>
          </a:p>
        </p:txBody>
      </p:sp>
    </p:spTree>
    <p:extLst>
      <p:ext uri="{BB962C8B-B14F-4D97-AF65-F5344CB8AC3E}">
        <p14:creationId xmlns:p14="http://schemas.microsoft.com/office/powerpoint/2010/main" val="1213341719"/>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2E950-287D-866D-BBAA-1A2E20054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BE4EB4-5CFA-AB5D-4C26-ED04C5D1FEDF}"/>
              </a:ext>
            </a:extLst>
          </p:cNvPr>
          <p:cNvSpPr>
            <a:spLocks noGrp="1"/>
          </p:cNvSpPr>
          <p:nvPr>
            <p:ph type="title"/>
          </p:nvPr>
        </p:nvSpPr>
        <p:spPr>
          <a:xfrm>
            <a:off x="1511660" y="-118610"/>
            <a:ext cx="6251575" cy="1049337"/>
          </a:xfrm>
        </p:spPr>
        <p:txBody>
          <a:bodyPr/>
          <a:lstStyle/>
          <a:p>
            <a:r>
              <a:rPr lang="en-US" dirty="0"/>
              <a:t>Major Expense -- Insurance</a:t>
            </a:r>
          </a:p>
        </p:txBody>
      </p:sp>
      <p:sp>
        <p:nvSpPr>
          <p:cNvPr id="3" name="Content Placeholder 2">
            <a:extLst>
              <a:ext uri="{FF2B5EF4-FFF2-40B4-BE49-F238E27FC236}">
                <a16:creationId xmlns:a16="http://schemas.microsoft.com/office/drawing/2014/main" id="{C95F6935-90E0-1F39-BF33-686D77BAE3D6}"/>
              </a:ext>
            </a:extLst>
          </p:cNvPr>
          <p:cNvSpPr>
            <a:spLocks noGrp="1"/>
          </p:cNvSpPr>
          <p:nvPr>
            <p:ph idx="1"/>
          </p:nvPr>
        </p:nvSpPr>
        <p:spPr>
          <a:xfrm>
            <a:off x="352971" y="3950145"/>
            <a:ext cx="8568952" cy="1836204"/>
          </a:xfrm>
        </p:spPr>
        <p:txBody>
          <a:bodyPr/>
          <a:lstStyle/>
          <a:p>
            <a:r>
              <a:rPr lang="en-US" dirty="0"/>
              <a:t>For FY 2026-2027, P&amp;C Policy with Springboard/Hotel Equities and Marsh McClennan Agency</a:t>
            </a:r>
          </a:p>
          <a:p>
            <a:pPr lvl="1">
              <a:buFont typeface="Symbol" panose="05050102010706020507" pitchFamily="18" charset="2"/>
              <a:buChar char="-"/>
            </a:pPr>
            <a:r>
              <a:rPr lang="en-US" dirty="0"/>
              <a:t>Full Value Coverage;  $215,000 annual premium  ($0.8 million in prior year with  different broker and carrier)</a:t>
            </a:r>
          </a:p>
          <a:p>
            <a:pPr lvl="1">
              <a:buFont typeface="Symbol" panose="05050102010706020507" pitchFamily="18" charset="2"/>
              <a:buChar char="-"/>
            </a:pPr>
            <a:r>
              <a:rPr lang="en-US" dirty="0"/>
              <a:t>In prior years, 22 Station relied on PTH as the property manager and Mamich as the broker</a:t>
            </a:r>
          </a:p>
          <a:p>
            <a:pPr lvl="1">
              <a:buFont typeface="Symbol" panose="05050102010706020507" pitchFamily="18" charset="2"/>
              <a:buChar char="-"/>
            </a:pPr>
            <a:r>
              <a:rPr lang="en-US" dirty="0"/>
              <a:t>For Fiscal Year 2026-27, 22 Station relies on SB/HE as the asset manager, Marsh McClennan as the broker, and PTH as the property manager</a:t>
            </a:r>
          </a:p>
        </p:txBody>
      </p:sp>
      <p:graphicFrame>
        <p:nvGraphicFramePr>
          <p:cNvPr id="10" name="Chart 9">
            <a:extLst>
              <a:ext uri="{FF2B5EF4-FFF2-40B4-BE49-F238E27FC236}">
                <a16:creationId xmlns:a16="http://schemas.microsoft.com/office/drawing/2014/main" id="{3DD2581E-567D-D918-D7AD-7627B0538BA9}"/>
              </a:ext>
            </a:extLst>
          </p:cNvPr>
          <p:cNvGraphicFramePr>
            <a:graphicFrameLocks/>
          </p:cNvGraphicFramePr>
          <p:nvPr>
            <p:extLst>
              <p:ext uri="{D42A27DB-BD31-4B8C-83A1-F6EECF244321}">
                <p14:modId xmlns:p14="http://schemas.microsoft.com/office/powerpoint/2010/main" val="1107936519"/>
              </p:ext>
            </p:extLst>
          </p:nvPr>
        </p:nvGraphicFramePr>
        <p:xfrm>
          <a:off x="-504564" y="584684"/>
          <a:ext cx="7956883" cy="340995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Connector 4">
            <a:extLst>
              <a:ext uri="{FF2B5EF4-FFF2-40B4-BE49-F238E27FC236}">
                <a16:creationId xmlns:a16="http://schemas.microsoft.com/office/drawing/2014/main" id="{A672665F-13EF-FCEF-87AC-3D811C0D3FF6}"/>
              </a:ext>
            </a:extLst>
          </p:cNvPr>
          <p:cNvCxnSpPr>
            <a:cxnSpLocks/>
          </p:cNvCxnSpPr>
          <p:nvPr/>
        </p:nvCxnSpPr>
        <p:spPr>
          <a:xfrm>
            <a:off x="7229500" y="3310102"/>
            <a:ext cx="115143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8440155-3FEA-57CB-F2CF-CB0151D3BB91}"/>
              </a:ext>
            </a:extLst>
          </p:cNvPr>
          <p:cNvSpPr/>
          <p:nvPr/>
        </p:nvSpPr>
        <p:spPr>
          <a:xfrm>
            <a:off x="7560332" y="2564905"/>
            <a:ext cx="216024" cy="7560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E4AFE67-3B0F-8C1A-31C3-0C68D6E4E6AC}"/>
              </a:ext>
            </a:extLst>
          </p:cNvPr>
          <p:cNvSpPr/>
          <p:nvPr/>
        </p:nvSpPr>
        <p:spPr>
          <a:xfrm>
            <a:off x="8064388" y="2827818"/>
            <a:ext cx="216024" cy="473931"/>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A85BEED-680C-30FE-5ED4-0349C3CA280D}"/>
              </a:ext>
            </a:extLst>
          </p:cNvPr>
          <p:cNvSpPr txBox="1"/>
          <p:nvPr/>
        </p:nvSpPr>
        <p:spPr>
          <a:xfrm>
            <a:off x="7229500" y="2153251"/>
            <a:ext cx="755335" cy="400110"/>
          </a:xfrm>
          <a:prstGeom prst="rect">
            <a:avLst/>
          </a:prstGeom>
          <a:noFill/>
        </p:spPr>
        <p:txBody>
          <a:bodyPr wrap="none" rtlCol="0">
            <a:spAutoFit/>
          </a:bodyPr>
          <a:lstStyle/>
          <a:p>
            <a:r>
              <a:rPr lang="en-US" sz="2000" b="1" dirty="0"/>
              <a:t>$483</a:t>
            </a:r>
          </a:p>
        </p:txBody>
      </p:sp>
      <p:sp>
        <p:nvSpPr>
          <p:cNvPr id="12" name="TextBox 11">
            <a:extLst>
              <a:ext uri="{FF2B5EF4-FFF2-40B4-BE49-F238E27FC236}">
                <a16:creationId xmlns:a16="http://schemas.microsoft.com/office/drawing/2014/main" id="{AD2754E4-36C7-3C28-C3DA-DC4C81358CAE}"/>
              </a:ext>
            </a:extLst>
          </p:cNvPr>
          <p:cNvSpPr txBox="1"/>
          <p:nvPr/>
        </p:nvSpPr>
        <p:spPr>
          <a:xfrm>
            <a:off x="7738243" y="2489983"/>
            <a:ext cx="854721" cy="400110"/>
          </a:xfrm>
          <a:prstGeom prst="rect">
            <a:avLst/>
          </a:prstGeom>
          <a:noFill/>
        </p:spPr>
        <p:txBody>
          <a:bodyPr wrap="none" rtlCol="0">
            <a:spAutoFit/>
          </a:bodyPr>
          <a:lstStyle/>
          <a:p>
            <a:r>
              <a:rPr lang="en-US" sz="2000" b="1" dirty="0"/>
              <a:t>$202*</a:t>
            </a:r>
          </a:p>
        </p:txBody>
      </p:sp>
      <p:sp>
        <p:nvSpPr>
          <p:cNvPr id="13" name="TextBox 12">
            <a:extLst>
              <a:ext uri="{FF2B5EF4-FFF2-40B4-BE49-F238E27FC236}">
                <a16:creationId xmlns:a16="http://schemas.microsoft.com/office/drawing/2014/main" id="{4923FB41-988A-FA10-0959-ACBB4FDC085C}"/>
              </a:ext>
            </a:extLst>
          </p:cNvPr>
          <p:cNvSpPr txBox="1"/>
          <p:nvPr/>
        </p:nvSpPr>
        <p:spPr>
          <a:xfrm>
            <a:off x="7280312" y="3340880"/>
            <a:ext cx="1197764" cy="338554"/>
          </a:xfrm>
          <a:prstGeom prst="rect">
            <a:avLst/>
          </a:prstGeom>
          <a:noFill/>
        </p:spPr>
        <p:txBody>
          <a:bodyPr wrap="none" rtlCol="0">
            <a:spAutoFit/>
          </a:bodyPr>
          <a:lstStyle/>
          <a:p>
            <a:r>
              <a:rPr lang="en-US" sz="1600" dirty="0"/>
              <a:t>FY2026-27</a:t>
            </a:r>
          </a:p>
        </p:txBody>
      </p:sp>
      <p:sp>
        <p:nvSpPr>
          <p:cNvPr id="14" name="Rectangle 13">
            <a:extLst>
              <a:ext uri="{FF2B5EF4-FFF2-40B4-BE49-F238E27FC236}">
                <a16:creationId xmlns:a16="http://schemas.microsoft.com/office/drawing/2014/main" id="{0FCE31FE-4099-824A-0F59-0ABEFB2417C1}"/>
              </a:ext>
            </a:extLst>
          </p:cNvPr>
          <p:cNvSpPr/>
          <p:nvPr/>
        </p:nvSpPr>
        <p:spPr>
          <a:xfrm>
            <a:off x="1007604" y="3616593"/>
            <a:ext cx="216024" cy="2444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AD53AFB-D8C4-F400-ED3A-A7489029219F}"/>
              </a:ext>
            </a:extLst>
          </p:cNvPr>
          <p:cNvSpPr txBox="1"/>
          <p:nvPr/>
        </p:nvSpPr>
        <p:spPr>
          <a:xfrm>
            <a:off x="1223628" y="3560835"/>
            <a:ext cx="1768433" cy="338554"/>
          </a:xfrm>
          <a:prstGeom prst="rect">
            <a:avLst/>
          </a:prstGeom>
          <a:noFill/>
        </p:spPr>
        <p:txBody>
          <a:bodyPr wrap="none" rtlCol="0">
            <a:spAutoFit/>
          </a:bodyPr>
          <a:lstStyle/>
          <a:p>
            <a:r>
              <a:rPr lang="en-US" sz="1600" dirty="0"/>
              <a:t>PTH and </a:t>
            </a:r>
            <a:r>
              <a:rPr lang="en-US" sz="1600" dirty="0" err="1"/>
              <a:t>Mamich</a:t>
            </a:r>
            <a:endParaRPr lang="en-US" sz="1600" dirty="0"/>
          </a:p>
        </p:txBody>
      </p:sp>
      <p:sp>
        <p:nvSpPr>
          <p:cNvPr id="16" name="Rectangle 15">
            <a:extLst>
              <a:ext uri="{FF2B5EF4-FFF2-40B4-BE49-F238E27FC236}">
                <a16:creationId xmlns:a16="http://schemas.microsoft.com/office/drawing/2014/main" id="{A702292B-C884-B873-9E0C-484E553F7B38}"/>
              </a:ext>
            </a:extLst>
          </p:cNvPr>
          <p:cNvSpPr/>
          <p:nvPr/>
        </p:nvSpPr>
        <p:spPr>
          <a:xfrm>
            <a:off x="3406857" y="3624083"/>
            <a:ext cx="222478" cy="236965"/>
          </a:xfrm>
          <a:prstGeom prst="rect">
            <a:avLst/>
          </a:prstGeom>
          <a:solidFill>
            <a:srgbClr val="336699"/>
          </a:solidFill>
          <a:ln>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030F2DC-695A-D0F7-D688-2955C966B8BD}"/>
              </a:ext>
            </a:extLst>
          </p:cNvPr>
          <p:cNvSpPr txBox="1"/>
          <p:nvPr/>
        </p:nvSpPr>
        <p:spPr>
          <a:xfrm>
            <a:off x="3638931" y="3560835"/>
            <a:ext cx="4742004" cy="338554"/>
          </a:xfrm>
          <a:prstGeom prst="rect">
            <a:avLst/>
          </a:prstGeom>
          <a:noFill/>
        </p:spPr>
        <p:txBody>
          <a:bodyPr wrap="none" rtlCol="0">
            <a:spAutoFit/>
          </a:bodyPr>
          <a:lstStyle/>
          <a:p>
            <a:r>
              <a:rPr lang="en-US" sz="1600" dirty="0"/>
              <a:t>Springboard/Hotel Equities and Marsh McClennan</a:t>
            </a:r>
          </a:p>
        </p:txBody>
      </p:sp>
      <p:sp>
        <p:nvSpPr>
          <p:cNvPr id="18" name="TextBox 17">
            <a:extLst>
              <a:ext uri="{FF2B5EF4-FFF2-40B4-BE49-F238E27FC236}">
                <a16:creationId xmlns:a16="http://schemas.microsoft.com/office/drawing/2014/main" id="{C06F32E0-6FD9-072F-F2C7-D750FF95D265}"/>
              </a:ext>
            </a:extLst>
          </p:cNvPr>
          <p:cNvSpPr txBox="1"/>
          <p:nvPr/>
        </p:nvSpPr>
        <p:spPr>
          <a:xfrm>
            <a:off x="7697552" y="1644244"/>
            <a:ext cx="1300356" cy="369332"/>
          </a:xfrm>
          <a:prstGeom prst="rect">
            <a:avLst/>
          </a:prstGeom>
          <a:noFill/>
        </p:spPr>
        <p:txBody>
          <a:bodyPr wrap="none" rtlCol="0">
            <a:spAutoFit/>
          </a:bodyPr>
          <a:lstStyle/>
          <a:p>
            <a:r>
              <a:rPr lang="en-US" dirty="0"/>
              <a:t>*Estimated</a:t>
            </a:r>
          </a:p>
        </p:txBody>
      </p:sp>
    </p:spTree>
    <p:extLst>
      <p:ext uri="{BB962C8B-B14F-4D97-AF65-F5344CB8AC3E}">
        <p14:creationId xmlns:p14="http://schemas.microsoft.com/office/powerpoint/2010/main" val="111695776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034E4-A6D6-A4CD-A4C6-73B7D61A994F}"/>
              </a:ext>
            </a:extLst>
          </p:cNvPr>
          <p:cNvSpPr>
            <a:spLocks noGrp="1"/>
          </p:cNvSpPr>
          <p:nvPr>
            <p:ph type="title"/>
          </p:nvPr>
        </p:nvSpPr>
        <p:spPr>
          <a:xfrm>
            <a:off x="1446212" y="80628"/>
            <a:ext cx="6251575" cy="1049337"/>
          </a:xfrm>
        </p:spPr>
        <p:txBody>
          <a:bodyPr>
            <a:normAutofit/>
          </a:bodyPr>
          <a:lstStyle/>
          <a:p>
            <a:r>
              <a:rPr lang="en-US" dirty="0"/>
              <a:t>Potential Prospective Insurance Advantage</a:t>
            </a:r>
          </a:p>
        </p:txBody>
      </p:sp>
      <p:graphicFrame>
        <p:nvGraphicFramePr>
          <p:cNvPr id="7" name="Chart 6">
            <a:extLst>
              <a:ext uri="{FF2B5EF4-FFF2-40B4-BE49-F238E27FC236}">
                <a16:creationId xmlns:a16="http://schemas.microsoft.com/office/drawing/2014/main" id="{085144CF-DAEF-D116-C0F6-0B05F320E663}"/>
              </a:ext>
            </a:extLst>
          </p:cNvPr>
          <p:cNvGraphicFramePr>
            <a:graphicFrameLocks/>
          </p:cNvGraphicFramePr>
          <p:nvPr>
            <p:extLst>
              <p:ext uri="{D42A27DB-BD31-4B8C-83A1-F6EECF244321}">
                <p14:modId xmlns:p14="http://schemas.microsoft.com/office/powerpoint/2010/main" val="3525772075"/>
              </p:ext>
            </p:extLst>
          </p:nvPr>
        </p:nvGraphicFramePr>
        <p:xfrm>
          <a:off x="1265236" y="1268760"/>
          <a:ext cx="6613526" cy="50641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03232174"/>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339E6-D594-6C02-9064-4857E46B0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C1BA6B-5917-F114-7B88-C59889188B20}"/>
              </a:ext>
            </a:extLst>
          </p:cNvPr>
          <p:cNvSpPr>
            <a:spLocks noGrp="1"/>
          </p:cNvSpPr>
          <p:nvPr>
            <p:ph type="title"/>
          </p:nvPr>
        </p:nvSpPr>
        <p:spPr>
          <a:xfrm>
            <a:off x="1406928" y="-215820"/>
            <a:ext cx="6654180" cy="1049337"/>
          </a:xfrm>
        </p:spPr>
        <p:txBody>
          <a:bodyPr/>
          <a:lstStyle/>
          <a:p>
            <a:r>
              <a:rPr lang="en-US" dirty="0"/>
              <a:t>Major Expense -- Electricity</a:t>
            </a:r>
          </a:p>
        </p:txBody>
      </p:sp>
      <p:sp>
        <p:nvSpPr>
          <p:cNvPr id="3" name="Content Placeholder 2">
            <a:extLst>
              <a:ext uri="{FF2B5EF4-FFF2-40B4-BE49-F238E27FC236}">
                <a16:creationId xmlns:a16="http://schemas.microsoft.com/office/drawing/2014/main" id="{9A5DCFB3-406F-6582-8C43-A1B9F1EF8D89}"/>
              </a:ext>
            </a:extLst>
          </p:cNvPr>
          <p:cNvSpPr>
            <a:spLocks noGrp="1"/>
          </p:cNvSpPr>
          <p:nvPr>
            <p:ph idx="1"/>
          </p:nvPr>
        </p:nvSpPr>
        <p:spPr>
          <a:xfrm>
            <a:off x="647564" y="5733256"/>
            <a:ext cx="8172908" cy="756084"/>
          </a:xfrm>
        </p:spPr>
        <p:txBody>
          <a:bodyPr/>
          <a:lstStyle/>
          <a:p>
            <a:r>
              <a:rPr lang="en-US" sz="2400" dirty="0"/>
              <a:t>Liberty Electric has filed for an additional 13% rate increase</a:t>
            </a:r>
          </a:p>
        </p:txBody>
      </p:sp>
      <p:sp>
        <p:nvSpPr>
          <p:cNvPr id="4" name="TextBox 3">
            <a:extLst>
              <a:ext uri="{FF2B5EF4-FFF2-40B4-BE49-F238E27FC236}">
                <a16:creationId xmlns:a16="http://schemas.microsoft.com/office/drawing/2014/main" id="{0CD446B4-3B26-9B35-9497-790DF3000171}"/>
              </a:ext>
            </a:extLst>
          </p:cNvPr>
          <p:cNvSpPr txBox="1"/>
          <p:nvPr/>
        </p:nvSpPr>
        <p:spPr>
          <a:xfrm>
            <a:off x="7750608" y="4648607"/>
            <a:ext cx="1172116" cy="369332"/>
          </a:xfrm>
          <a:prstGeom prst="rect">
            <a:avLst/>
          </a:prstGeom>
          <a:noFill/>
        </p:spPr>
        <p:txBody>
          <a:bodyPr wrap="none" rtlCol="0">
            <a:spAutoFit/>
          </a:bodyPr>
          <a:lstStyle/>
          <a:p>
            <a:r>
              <a:rPr lang="en-US" dirty="0"/>
              <a:t>*Estimate</a:t>
            </a:r>
          </a:p>
        </p:txBody>
      </p:sp>
      <p:graphicFrame>
        <p:nvGraphicFramePr>
          <p:cNvPr id="5" name="Chart 4">
            <a:extLst>
              <a:ext uri="{FF2B5EF4-FFF2-40B4-BE49-F238E27FC236}">
                <a16:creationId xmlns:a16="http://schemas.microsoft.com/office/drawing/2014/main" id="{BC420C6A-1589-FE43-A546-8844FC152EE6}"/>
              </a:ext>
            </a:extLst>
          </p:cNvPr>
          <p:cNvGraphicFramePr>
            <a:graphicFrameLocks/>
          </p:cNvGraphicFramePr>
          <p:nvPr>
            <p:extLst>
              <p:ext uri="{D42A27DB-BD31-4B8C-83A1-F6EECF244321}">
                <p14:modId xmlns:p14="http://schemas.microsoft.com/office/powerpoint/2010/main" val="64546881"/>
              </p:ext>
            </p:extLst>
          </p:nvPr>
        </p:nvGraphicFramePr>
        <p:xfrm>
          <a:off x="2375756" y="3104964"/>
          <a:ext cx="4889500" cy="28575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67C86A03-F986-004C-91DC-5DB9353C2015}"/>
              </a:ext>
            </a:extLst>
          </p:cNvPr>
          <p:cNvGraphicFramePr>
            <a:graphicFrameLocks/>
          </p:cNvGraphicFramePr>
          <p:nvPr>
            <p:extLst>
              <p:ext uri="{D42A27DB-BD31-4B8C-83A1-F6EECF244321}">
                <p14:modId xmlns:p14="http://schemas.microsoft.com/office/powerpoint/2010/main" val="1259881732"/>
              </p:ext>
            </p:extLst>
          </p:nvPr>
        </p:nvGraphicFramePr>
        <p:xfrm>
          <a:off x="2231740" y="409921"/>
          <a:ext cx="4281196" cy="27027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66076721"/>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A4263-6289-D293-9E58-8D288165E4C2}"/>
              </a:ext>
            </a:extLst>
          </p:cNvPr>
          <p:cNvSpPr>
            <a:spLocks noGrp="1"/>
          </p:cNvSpPr>
          <p:nvPr>
            <p:ph type="title"/>
          </p:nvPr>
        </p:nvSpPr>
        <p:spPr>
          <a:xfrm>
            <a:off x="1423290" y="36219"/>
            <a:ext cx="6654180" cy="1049337"/>
          </a:xfrm>
        </p:spPr>
        <p:txBody>
          <a:bodyPr/>
          <a:lstStyle/>
          <a:p>
            <a:r>
              <a:rPr lang="en-US" dirty="0"/>
              <a:t>Major Expense -- Propane</a:t>
            </a:r>
          </a:p>
        </p:txBody>
      </p:sp>
      <p:sp>
        <p:nvSpPr>
          <p:cNvPr id="3" name="Content Placeholder 2">
            <a:extLst>
              <a:ext uri="{FF2B5EF4-FFF2-40B4-BE49-F238E27FC236}">
                <a16:creationId xmlns:a16="http://schemas.microsoft.com/office/drawing/2014/main" id="{2501C675-D1E3-C48B-D768-7EDAE17F2EBB}"/>
              </a:ext>
            </a:extLst>
          </p:cNvPr>
          <p:cNvSpPr>
            <a:spLocks noGrp="1"/>
          </p:cNvSpPr>
          <p:nvPr>
            <p:ph idx="1"/>
          </p:nvPr>
        </p:nvSpPr>
        <p:spPr>
          <a:xfrm>
            <a:off x="575556" y="4592981"/>
            <a:ext cx="8349648" cy="1296144"/>
          </a:xfrm>
        </p:spPr>
        <p:txBody>
          <a:bodyPr/>
          <a:lstStyle/>
          <a:p>
            <a:r>
              <a:rPr lang="en-US" dirty="0"/>
              <a:t>Historically, Propane Gas Vendors added a margin of $0.30 - $0.50.</a:t>
            </a:r>
          </a:p>
          <a:p>
            <a:r>
              <a:rPr lang="en-US" dirty="0"/>
              <a:t>Recent Negotiations and Change of Suppliers Lowering Effective Margins from about $0.36 to $0.10 for a Net Benefit of $0.26 or roughly 15% decrease in the per gallon price of propane.</a:t>
            </a:r>
          </a:p>
          <a:p>
            <a:pPr lvl="1"/>
            <a:endParaRPr lang="en-US" dirty="0"/>
          </a:p>
          <a:p>
            <a:endParaRPr lang="en-US" dirty="0"/>
          </a:p>
          <a:p>
            <a:endParaRPr lang="en-US" dirty="0"/>
          </a:p>
          <a:p>
            <a:endParaRPr lang="en-US" dirty="0"/>
          </a:p>
        </p:txBody>
      </p:sp>
      <p:graphicFrame>
        <p:nvGraphicFramePr>
          <p:cNvPr id="4" name="Chart 3">
            <a:extLst>
              <a:ext uri="{FF2B5EF4-FFF2-40B4-BE49-F238E27FC236}">
                <a16:creationId xmlns:a16="http://schemas.microsoft.com/office/drawing/2014/main" id="{BEE4D4CD-0A1A-FD78-6471-CEA5D00E3B6E}"/>
              </a:ext>
            </a:extLst>
          </p:cNvPr>
          <p:cNvGraphicFramePr>
            <a:graphicFrameLocks/>
          </p:cNvGraphicFramePr>
          <p:nvPr>
            <p:extLst>
              <p:ext uri="{D42A27DB-BD31-4B8C-83A1-F6EECF244321}">
                <p14:modId xmlns:p14="http://schemas.microsoft.com/office/powerpoint/2010/main" val="1074291570"/>
              </p:ext>
            </p:extLst>
          </p:nvPr>
        </p:nvGraphicFramePr>
        <p:xfrm>
          <a:off x="1619672" y="836712"/>
          <a:ext cx="5706380" cy="36038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083466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A4263-6289-D293-9E58-8D288165E4C2}"/>
              </a:ext>
            </a:extLst>
          </p:cNvPr>
          <p:cNvSpPr>
            <a:spLocks noGrp="1"/>
          </p:cNvSpPr>
          <p:nvPr>
            <p:ph type="title"/>
          </p:nvPr>
        </p:nvSpPr>
        <p:spPr>
          <a:xfrm>
            <a:off x="431540" y="224644"/>
            <a:ext cx="8604956" cy="1049337"/>
          </a:xfrm>
        </p:spPr>
        <p:txBody>
          <a:bodyPr/>
          <a:lstStyle/>
          <a:p>
            <a:r>
              <a:rPr lang="en-US" dirty="0"/>
              <a:t>Major Expense – Maintenance</a:t>
            </a:r>
          </a:p>
        </p:txBody>
      </p:sp>
      <p:sp>
        <p:nvSpPr>
          <p:cNvPr id="3" name="Content Placeholder 2">
            <a:extLst>
              <a:ext uri="{FF2B5EF4-FFF2-40B4-BE49-F238E27FC236}">
                <a16:creationId xmlns:a16="http://schemas.microsoft.com/office/drawing/2014/main" id="{2501C675-D1E3-C48B-D768-7EDAE17F2EBB}"/>
              </a:ext>
            </a:extLst>
          </p:cNvPr>
          <p:cNvSpPr>
            <a:spLocks noGrp="1"/>
          </p:cNvSpPr>
          <p:nvPr>
            <p:ph idx="1"/>
          </p:nvPr>
        </p:nvSpPr>
        <p:spPr>
          <a:xfrm>
            <a:off x="899592" y="1376772"/>
            <a:ext cx="7344816" cy="4212468"/>
          </a:xfrm>
        </p:spPr>
        <p:txBody>
          <a:bodyPr/>
          <a:lstStyle/>
          <a:p>
            <a:r>
              <a:rPr lang="en-US" sz="2400" dirty="0"/>
              <a:t>Non-Discretionary Operating Expenses  </a:t>
            </a:r>
          </a:p>
          <a:p>
            <a:pPr lvl="1">
              <a:buFont typeface="Symbol" panose="05050102010706020507" pitchFamily="18" charset="2"/>
              <a:buChar char="-"/>
            </a:pPr>
            <a:r>
              <a:rPr lang="en-US" sz="1800" dirty="0"/>
              <a:t>Snow removal </a:t>
            </a:r>
          </a:p>
          <a:p>
            <a:pPr lvl="1">
              <a:buFont typeface="Symbol" panose="05050102010706020507" pitchFamily="18" charset="2"/>
              <a:buChar char="-"/>
            </a:pPr>
            <a:r>
              <a:rPr lang="en-US" sz="1800" dirty="0"/>
              <a:t>Proactive mission critical maintenance – e.g., Elevators</a:t>
            </a:r>
          </a:p>
          <a:p>
            <a:pPr lvl="1">
              <a:buFont typeface="Symbol" panose="05050102010706020507" pitchFamily="18" charset="2"/>
              <a:buChar char="-"/>
            </a:pPr>
            <a:r>
              <a:rPr lang="en-US" sz="1800" dirty="0"/>
              <a:t>Recurring, minor repairs  -- e.g., cleaning</a:t>
            </a:r>
          </a:p>
          <a:p>
            <a:pPr lvl="1">
              <a:buFont typeface="Symbol" panose="05050102010706020507" pitchFamily="18" charset="2"/>
              <a:buChar char="-"/>
            </a:pPr>
            <a:r>
              <a:rPr lang="en-US" sz="1800" dirty="0"/>
              <a:t>Unanticipated minor/major repairs</a:t>
            </a:r>
          </a:p>
          <a:p>
            <a:r>
              <a:rPr lang="en-US" sz="2400" dirty="0"/>
              <a:t>Prospective Major Reserve Expenses</a:t>
            </a:r>
          </a:p>
          <a:p>
            <a:pPr lvl="1">
              <a:buFont typeface="Symbol" panose="05050102010706020507" pitchFamily="18" charset="2"/>
              <a:buChar char="-"/>
            </a:pPr>
            <a:r>
              <a:rPr lang="en-US" sz="1800" dirty="0"/>
              <a:t>Hallway Improvements</a:t>
            </a:r>
          </a:p>
          <a:p>
            <a:pPr lvl="1">
              <a:buFont typeface="Symbol" panose="05050102010706020507" pitchFamily="18" charset="2"/>
              <a:buChar char="-"/>
            </a:pPr>
            <a:r>
              <a:rPr lang="en-US" sz="1800" dirty="0"/>
              <a:t>Building 4 and 5 roof repair/ replacement</a:t>
            </a:r>
          </a:p>
          <a:p>
            <a:pPr marL="457200" lvl="1" indent="0">
              <a:buNone/>
            </a:pPr>
            <a:endParaRPr lang="en-US" dirty="0"/>
          </a:p>
          <a:p>
            <a:endParaRPr lang="en-US" dirty="0"/>
          </a:p>
        </p:txBody>
      </p:sp>
    </p:spTree>
    <p:extLst>
      <p:ext uri="{BB962C8B-B14F-4D97-AF65-F5344CB8AC3E}">
        <p14:creationId xmlns:p14="http://schemas.microsoft.com/office/powerpoint/2010/main" val="187019355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A4263-6289-D293-9E58-8D288165E4C2}"/>
              </a:ext>
            </a:extLst>
          </p:cNvPr>
          <p:cNvSpPr>
            <a:spLocks noGrp="1"/>
          </p:cNvSpPr>
          <p:nvPr>
            <p:ph type="title"/>
          </p:nvPr>
        </p:nvSpPr>
        <p:spPr>
          <a:xfrm>
            <a:off x="127824" y="-43790"/>
            <a:ext cx="9001000" cy="1049337"/>
          </a:xfrm>
        </p:spPr>
        <p:txBody>
          <a:bodyPr/>
          <a:lstStyle/>
          <a:p>
            <a:r>
              <a:rPr lang="en-US" dirty="0"/>
              <a:t>Major Expense – Property Management</a:t>
            </a:r>
          </a:p>
        </p:txBody>
      </p:sp>
      <p:sp>
        <p:nvSpPr>
          <p:cNvPr id="3" name="Content Placeholder 2">
            <a:extLst>
              <a:ext uri="{FF2B5EF4-FFF2-40B4-BE49-F238E27FC236}">
                <a16:creationId xmlns:a16="http://schemas.microsoft.com/office/drawing/2014/main" id="{2501C675-D1E3-C48B-D768-7EDAE17F2EBB}"/>
              </a:ext>
            </a:extLst>
          </p:cNvPr>
          <p:cNvSpPr>
            <a:spLocks noGrp="1"/>
          </p:cNvSpPr>
          <p:nvPr>
            <p:ph idx="1"/>
          </p:nvPr>
        </p:nvSpPr>
        <p:spPr>
          <a:xfrm>
            <a:off x="325846" y="4230945"/>
            <a:ext cx="8604956" cy="1296144"/>
          </a:xfrm>
        </p:spPr>
        <p:txBody>
          <a:bodyPr/>
          <a:lstStyle/>
          <a:p>
            <a:pPr>
              <a:lnSpc>
                <a:spcPct val="100000"/>
              </a:lnSpc>
              <a:spcBef>
                <a:spcPts val="600"/>
              </a:spcBef>
            </a:pPr>
            <a:r>
              <a:rPr lang="en-US" dirty="0"/>
              <a:t>RFP Process with four (4) property management companies in 2024</a:t>
            </a:r>
          </a:p>
          <a:p>
            <a:pPr>
              <a:lnSpc>
                <a:spcPct val="100000"/>
              </a:lnSpc>
              <a:spcBef>
                <a:spcPts val="600"/>
              </a:spcBef>
            </a:pPr>
            <a:r>
              <a:rPr lang="en-US" dirty="0"/>
              <a:t>Revised PMA with Palisades Tahoe:  </a:t>
            </a:r>
            <a:r>
              <a:rPr lang="en-US" dirty="0">
                <a:hlinkClick r:id="rId2"/>
              </a:rPr>
              <a:t>www.22station.com/disclosures-pma</a:t>
            </a:r>
            <a:r>
              <a:rPr lang="en-US" dirty="0"/>
              <a:t> </a:t>
            </a:r>
          </a:p>
          <a:p>
            <a:pPr>
              <a:lnSpc>
                <a:spcPct val="100000"/>
              </a:lnSpc>
              <a:spcBef>
                <a:spcPts val="600"/>
              </a:spcBef>
            </a:pPr>
            <a:r>
              <a:rPr lang="en-US" dirty="0"/>
              <a:t>Information about Property Manager Roles, Responsibilities, and Team:  </a:t>
            </a:r>
            <a:r>
              <a:rPr lang="en-US" dirty="0">
                <a:hlinkClick r:id="rId3"/>
              </a:rPr>
              <a:t>www.22station.com/propertymanager</a:t>
            </a:r>
            <a:r>
              <a:rPr lang="en-US" dirty="0"/>
              <a:t> </a:t>
            </a:r>
          </a:p>
          <a:p>
            <a:pPr>
              <a:lnSpc>
                <a:spcPct val="100000"/>
              </a:lnSpc>
              <a:spcBef>
                <a:spcPts val="600"/>
              </a:spcBef>
            </a:pPr>
            <a:r>
              <a:rPr lang="en-US" dirty="0"/>
              <a:t>Ongoing effort to assess other alternatives and lower PM expense</a:t>
            </a:r>
          </a:p>
          <a:p>
            <a:endParaRPr lang="en-US" dirty="0"/>
          </a:p>
          <a:p>
            <a:endParaRPr lang="en-US" dirty="0"/>
          </a:p>
          <a:p>
            <a:endParaRPr lang="en-US" dirty="0"/>
          </a:p>
        </p:txBody>
      </p:sp>
      <p:graphicFrame>
        <p:nvGraphicFramePr>
          <p:cNvPr id="5" name="Chart 4">
            <a:extLst>
              <a:ext uri="{FF2B5EF4-FFF2-40B4-BE49-F238E27FC236}">
                <a16:creationId xmlns:a16="http://schemas.microsoft.com/office/drawing/2014/main" id="{A2A30A42-A31E-3771-3F10-7D5F3979D34A}"/>
              </a:ext>
            </a:extLst>
          </p:cNvPr>
          <p:cNvGraphicFramePr>
            <a:graphicFrameLocks/>
          </p:cNvGraphicFramePr>
          <p:nvPr>
            <p:extLst>
              <p:ext uri="{D42A27DB-BD31-4B8C-83A1-F6EECF244321}">
                <p14:modId xmlns:p14="http://schemas.microsoft.com/office/powerpoint/2010/main" val="2199539054"/>
              </p:ext>
            </p:extLst>
          </p:nvPr>
        </p:nvGraphicFramePr>
        <p:xfrm>
          <a:off x="1475656" y="728700"/>
          <a:ext cx="5472608" cy="3240360"/>
        </p:xfrm>
        <a:graphic>
          <a:graphicData uri="http://schemas.openxmlformats.org/drawingml/2006/chart">
            <c:chart xmlns:c="http://schemas.openxmlformats.org/drawingml/2006/chart" xmlns:r="http://schemas.openxmlformats.org/officeDocument/2006/relationships" r:id="rId4"/>
          </a:graphicData>
        </a:graphic>
      </p:graphicFrame>
      <p:cxnSp>
        <p:nvCxnSpPr>
          <p:cNvPr id="7" name="Straight Connector 6">
            <a:extLst>
              <a:ext uri="{FF2B5EF4-FFF2-40B4-BE49-F238E27FC236}">
                <a16:creationId xmlns:a16="http://schemas.microsoft.com/office/drawing/2014/main" id="{80531055-4726-AB68-8AB9-743FB65D18C5}"/>
              </a:ext>
            </a:extLst>
          </p:cNvPr>
          <p:cNvCxnSpPr/>
          <p:nvPr/>
        </p:nvCxnSpPr>
        <p:spPr>
          <a:xfrm>
            <a:off x="6804248" y="3302134"/>
            <a:ext cx="936104"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44FD220-F6B2-F748-8D72-5A481DC9A564}"/>
              </a:ext>
            </a:extLst>
          </p:cNvPr>
          <p:cNvSpPr/>
          <p:nvPr/>
        </p:nvSpPr>
        <p:spPr>
          <a:xfrm>
            <a:off x="7128284" y="2600908"/>
            <a:ext cx="216024" cy="701226"/>
          </a:xfrm>
          <a:prstGeom prst="rect">
            <a:avLst/>
          </a:prstGeom>
          <a:solidFill>
            <a:srgbClr val="FFFF00"/>
          </a:solidFill>
          <a:ln w="7620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E82503A5-15D3-347E-CBE3-A9199A784EEA}"/>
              </a:ext>
            </a:extLst>
          </p:cNvPr>
          <p:cNvCxnSpPr>
            <a:cxnSpLocks/>
          </p:cNvCxnSpPr>
          <p:nvPr/>
        </p:nvCxnSpPr>
        <p:spPr>
          <a:xfrm>
            <a:off x="6804248" y="1772816"/>
            <a:ext cx="432048" cy="684076"/>
          </a:xfrm>
          <a:prstGeom prst="straightConnector1">
            <a:avLst/>
          </a:prstGeom>
          <a:ln w="76200">
            <a:solidFill>
              <a:srgbClr val="FFFF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852720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799C-1615-6F73-8387-7AD5CC063AB7}"/>
              </a:ext>
            </a:extLst>
          </p:cNvPr>
          <p:cNvSpPr>
            <a:spLocks noGrp="1"/>
          </p:cNvSpPr>
          <p:nvPr>
            <p:ph type="title"/>
          </p:nvPr>
        </p:nvSpPr>
        <p:spPr>
          <a:xfrm>
            <a:off x="1043608" y="224644"/>
            <a:ext cx="7164796" cy="1049337"/>
          </a:xfrm>
        </p:spPr>
        <p:txBody>
          <a:bodyPr>
            <a:normAutofit fontScale="90000"/>
          </a:bodyPr>
          <a:lstStyle/>
          <a:p>
            <a:r>
              <a:rPr lang="en-US" dirty="0"/>
              <a:t>REVENUE </a:t>
            </a:r>
            <a:r>
              <a:rPr lang="en-US" dirty="0" err="1"/>
              <a:t>aND</a:t>
            </a:r>
            <a:r>
              <a:rPr lang="en-US" dirty="0"/>
              <a:t> Expense Reduction Benefits realized and Potential</a:t>
            </a:r>
          </a:p>
        </p:txBody>
      </p:sp>
      <p:graphicFrame>
        <p:nvGraphicFramePr>
          <p:cNvPr id="4" name="Table 9">
            <a:extLst>
              <a:ext uri="{FF2B5EF4-FFF2-40B4-BE49-F238E27FC236}">
                <a16:creationId xmlns:a16="http://schemas.microsoft.com/office/drawing/2014/main" id="{FDDF9C96-4A31-BD48-2D16-33369B4DB459}"/>
              </a:ext>
            </a:extLst>
          </p:cNvPr>
          <p:cNvGraphicFramePr>
            <a:graphicFrameLocks noGrp="1"/>
          </p:cNvGraphicFramePr>
          <p:nvPr>
            <p:ph idx="1"/>
            <p:extLst>
              <p:ext uri="{D42A27DB-BD31-4B8C-83A1-F6EECF244321}">
                <p14:modId xmlns:p14="http://schemas.microsoft.com/office/powerpoint/2010/main" val="2162541918"/>
              </p:ext>
            </p:extLst>
          </p:nvPr>
        </p:nvGraphicFramePr>
        <p:xfrm>
          <a:off x="467543" y="1448780"/>
          <a:ext cx="8316925" cy="4390303"/>
        </p:xfrm>
        <a:graphic>
          <a:graphicData uri="http://schemas.openxmlformats.org/drawingml/2006/table">
            <a:tbl>
              <a:tblPr firstRow="1" bandRow="1">
                <a:tableStyleId>{5C22544A-7EE6-4342-B048-85BDC9FD1C3A}</a:tableStyleId>
              </a:tblPr>
              <a:tblGrid>
                <a:gridCol w="1296144">
                  <a:extLst>
                    <a:ext uri="{9D8B030D-6E8A-4147-A177-3AD203B41FA5}">
                      <a16:colId xmlns:a16="http://schemas.microsoft.com/office/drawing/2014/main" val="1882549457"/>
                    </a:ext>
                  </a:extLst>
                </a:gridCol>
                <a:gridCol w="2340260">
                  <a:extLst>
                    <a:ext uri="{9D8B030D-6E8A-4147-A177-3AD203B41FA5}">
                      <a16:colId xmlns:a16="http://schemas.microsoft.com/office/drawing/2014/main" val="1133575879"/>
                    </a:ext>
                  </a:extLst>
                </a:gridCol>
                <a:gridCol w="2376264">
                  <a:extLst>
                    <a:ext uri="{9D8B030D-6E8A-4147-A177-3AD203B41FA5}">
                      <a16:colId xmlns:a16="http://schemas.microsoft.com/office/drawing/2014/main" val="2137370875"/>
                    </a:ext>
                  </a:extLst>
                </a:gridCol>
                <a:gridCol w="2304257">
                  <a:extLst>
                    <a:ext uri="{9D8B030D-6E8A-4147-A177-3AD203B41FA5}">
                      <a16:colId xmlns:a16="http://schemas.microsoft.com/office/drawing/2014/main" val="4124971330"/>
                    </a:ext>
                  </a:extLst>
                </a:gridCol>
              </a:tblGrid>
              <a:tr h="488863">
                <a:tc>
                  <a:txBody>
                    <a:bodyPr/>
                    <a:lstStyle/>
                    <a:p>
                      <a:pPr algn="ctr"/>
                      <a:r>
                        <a:rPr lang="en-US" sz="1600" dirty="0"/>
                        <a:t>Source</a:t>
                      </a:r>
                    </a:p>
                  </a:txBody>
                  <a:tcPr/>
                </a:tc>
                <a:tc>
                  <a:txBody>
                    <a:bodyPr/>
                    <a:lstStyle/>
                    <a:p>
                      <a:pPr marL="0" algn="ctr" defTabSz="685800" rtl="0" eaLnBrk="1" latinLnBrk="0" hangingPunct="1"/>
                      <a:r>
                        <a:rPr lang="en-US" sz="1600" b="1" kern="1200" dirty="0">
                          <a:solidFill>
                            <a:schemeClr val="lt1"/>
                          </a:solidFill>
                          <a:latin typeface="+mn-lt"/>
                          <a:ea typeface="+mn-ea"/>
                          <a:cs typeface="+mn-cs"/>
                        </a:rPr>
                        <a:t>Description</a:t>
                      </a:r>
                    </a:p>
                  </a:txBody>
                  <a:tcPr/>
                </a:tc>
                <a:tc>
                  <a:txBody>
                    <a:bodyPr/>
                    <a:lstStyle/>
                    <a:p>
                      <a:pPr algn="ctr"/>
                      <a:r>
                        <a:rPr lang="en-US" sz="1600" dirty="0"/>
                        <a:t>Benefits Realized</a:t>
                      </a:r>
                    </a:p>
                  </a:txBody>
                  <a:tcPr/>
                </a:tc>
                <a:tc>
                  <a:txBody>
                    <a:bodyPr/>
                    <a:lstStyle/>
                    <a:p>
                      <a:pPr algn="ctr"/>
                      <a:r>
                        <a:rPr lang="en-US" sz="1600" dirty="0"/>
                        <a:t>Potential  Benefits </a:t>
                      </a:r>
                    </a:p>
                  </a:txBody>
                  <a:tcPr/>
                </a:tc>
                <a:extLst>
                  <a:ext uri="{0D108BD9-81ED-4DB2-BD59-A6C34878D82A}">
                    <a16:rowId xmlns:a16="http://schemas.microsoft.com/office/drawing/2014/main" val="879796366"/>
                  </a:ext>
                </a:extLst>
              </a:tr>
              <a:tr h="963735">
                <a:tc>
                  <a:txBody>
                    <a:bodyPr/>
                    <a:lstStyle/>
                    <a:p>
                      <a:r>
                        <a:rPr lang="en-US" sz="1400" dirty="0"/>
                        <a:t>Alternative Primary Rental and Property Management</a:t>
                      </a:r>
                    </a:p>
                  </a:txBody>
                  <a:tcPr/>
                </a:tc>
                <a:tc>
                  <a:txBody>
                    <a:bodyPr/>
                    <a:lstStyle/>
                    <a:p>
                      <a:pPr marL="173038" indent="-173038">
                        <a:buFont typeface="Arial" panose="020B0604020202020204" pitchFamily="34" charset="0"/>
                        <a:buChar char="•"/>
                      </a:pPr>
                      <a:r>
                        <a:rPr lang="en-US" sz="1400" dirty="0"/>
                        <a:t>Investigating Capabilities and Offerings of Alternative Companies</a:t>
                      </a:r>
                    </a:p>
                  </a:txBody>
                  <a:tcPr/>
                </a:tc>
                <a:tc>
                  <a:txBody>
                    <a:bodyPr/>
                    <a:lstStyle/>
                    <a:p>
                      <a:pPr marL="173038" indent="-173038">
                        <a:buFont typeface="Arial" panose="020B0604020202020204" pitchFamily="34" charset="0"/>
                        <a:buChar char="•"/>
                      </a:pPr>
                      <a:r>
                        <a:rPr lang="en-US" sz="1400" dirty="0"/>
                        <a:t>$300,000 (net $150,000) for Annual Property Insurance</a:t>
                      </a:r>
                    </a:p>
                  </a:txBody>
                  <a:tcPr/>
                </a:tc>
                <a:tc>
                  <a:txBody>
                    <a:bodyPr/>
                    <a:lstStyle/>
                    <a:p>
                      <a:pPr marL="173038" indent="-173038">
                        <a:buFont typeface="Arial" panose="020B0604020202020204" pitchFamily="34" charset="0"/>
                        <a:buChar char="•"/>
                      </a:pPr>
                      <a:r>
                        <a:rPr lang="en-US" sz="1400" dirty="0"/>
                        <a:t>For Owners in Primary Rental Program Larger Share of Revenue than 50%-60&amp;</a:t>
                      </a:r>
                    </a:p>
                    <a:p>
                      <a:pPr marL="173038" indent="-173038">
                        <a:buFont typeface="Arial" panose="020B0604020202020204" pitchFamily="34" charset="0"/>
                        <a:buChar char="•"/>
                      </a:pPr>
                      <a:r>
                        <a:rPr lang="en-US" sz="1400" dirty="0"/>
                        <a:t>Lower Net Expense for Property Management</a:t>
                      </a:r>
                    </a:p>
                  </a:txBody>
                  <a:tcPr/>
                </a:tc>
                <a:extLst>
                  <a:ext uri="{0D108BD9-81ED-4DB2-BD59-A6C34878D82A}">
                    <a16:rowId xmlns:a16="http://schemas.microsoft.com/office/drawing/2014/main" val="1910059532"/>
                  </a:ext>
                </a:extLst>
              </a:tr>
              <a:tr h="963735">
                <a:tc>
                  <a:txBody>
                    <a:bodyPr/>
                    <a:lstStyle/>
                    <a:p>
                      <a:r>
                        <a:rPr lang="en-US" sz="1400" dirty="0"/>
                        <a:t>Parking</a:t>
                      </a:r>
                    </a:p>
                  </a:txBody>
                  <a:tcPr/>
                </a:tc>
                <a:tc>
                  <a:txBody>
                    <a:bodyPr/>
                    <a:lstStyle/>
                    <a:p>
                      <a:pPr marL="173038" indent="-173038">
                        <a:buFont typeface="Arial" panose="020B0604020202020204" pitchFamily="34" charset="0"/>
                        <a:buChar char="•"/>
                      </a:pPr>
                      <a:r>
                        <a:rPr lang="en-US" sz="1400" dirty="0"/>
                        <a:t>Daily Fee for 3</a:t>
                      </a:r>
                      <a:r>
                        <a:rPr lang="en-US" sz="1400" baseline="30000" dirty="0"/>
                        <a:t>rd</a:t>
                      </a:r>
                      <a:r>
                        <a:rPr lang="en-US" sz="1400" dirty="0"/>
                        <a:t> Party Visitors who stay overnight at the Village </a:t>
                      </a:r>
                    </a:p>
                    <a:p>
                      <a:pPr marL="173038" indent="-173038">
                        <a:buFont typeface="Arial" panose="020B0604020202020204" pitchFamily="34" charset="0"/>
                        <a:buChar char="•"/>
                      </a:pPr>
                      <a:r>
                        <a:rPr lang="en-US" sz="1400" dirty="0"/>
                        <a:t>PTH Acts As Agent Collects Revenue for  First Ascent, 22 Station, and PVNC </a:t>
                      </a:r>
                    </a:p>
                  </a:txBody>
                  <a:tcPr/>
                </a:tc>
                <a:tc>
                  <a:txBody>
                    <a:bodyPr/>
                    <a:lstStyle/>
                    <a:p>
                      <a:pPr marL="173038" indent="-173038">
                        <a:buFont typeface="Arial" panose="020B0604020202020204" pitchFamily="34" charset="0"/>
                        <a:buChar char="•"/>
                      </a:pPr>
                      <a:r>
                        <a:rPr lang="en-US" sz="1400" b="1" dirty="0">
                          <a:sym typeface="Symbol" panose="05050102010706020507" pitchFamily="18" charset="2"/>
                        </a:rPr>
                        <a:t>$350,000 to $400,000 </a:t>
                      </a:r>
                      <a:r>
                        <a:rPr lang="en-US" sz="1400" dirty="0">
                          <a:sym typeface="Symbol" panose="05050102010706020507" pitchFamily="18" charset="2"/>
                        </a:rPr>
                        <a:t>annually to PVNC in previous two years</a:t>
                      </a:r>
                      <a:endParaRPr lang="en-US" sz="1400" dirty="0"/>
                    </a:p>
                  </a:txBody>
                  <a:tcPr/>
                </a:tc>
                <a:tc>
                  <a:txBody>
                    <a:bodyPr/>
                    <a:lstStyle/>
                    <a:p>
                      <a:pPr marL="173038" indent="-173038">
                        <a:buFont typeface="Arial" panose="020B0604020202020204" pitchFamily="34" charset="0"/>
                        <a:buChar char="•"/>
                      </a:pPr>
                      <a:r>
                        <a:rPr lang="en-US" sz="1400" dirty="0"/>
                        <a:t>Additional $50,000-$100,000 annually</a:t>
                      </a:r>
                    </a:p>
                  </a:txBody>
                  <a:tcPr/>
                </a:tc>
                <a:extLst>
                  <a:ext uri="{0D108BD9-81ED-4DB2-BD59-A6C34878D82A}">
                    <a16:rowId xmlns:a16="http://schemas.microsoft.com/office/drawing/2014/main" val="2482016595"/>
                  </a:ext>
                </a:extLst>
              </a:tr>
              <a:tr h="448124">
                <a:tc>
                  <a:txBody>
                    <a:bodyPr/>
                    <a:lstStyle/>
                    <a:p>
                      <a:r>
                        <a:rPr lang="en-US" sz="1400" dirty="0" err="1"/>
                        <a:t>WiFi</a:t>
                      </a:r>
                      <a:r>
                        <a:rPr lang="en-US" sz="1400" dirty="0"/>
                        <a:t> and Telecom</a:t>
                      </a:r>
                    </a:p>
                  </a:txBody>
                  <a:tcPr/>
                </a:tc>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171450" algn="l"/>
                        </a:tabLst>
                        <a:defRPr/>
                      </a:pPr>
                      <a:r>
                        <a:rPr lang="en-US" sz="1400" dirty="0"/>
                        <a:t>Reduce Residential Owner Payments to PTH for </a:t>
                      </a:r>
                      <a:r>
                        <a:rPr lang="en-US" sz="1400" dirty="0" err="1"/>
                        <a:t>WiFi</a:t>
                      </a:r>
                      <a:r>
                        <a:rPr lang="en-US" sz="1400" dirty="0"/>
                        <a:t> and Telecom</a:t>
                      </a:r>
                    </a:p>
                  </a:txBody>
                  <a:tcPr/>
                </a:tc>
                <a:tc>
                  <a:txBody>
                    <a:bodyPr/>
                    <a:lstStyle/>
                    <a:p>
                      <a:pPr marL="171450" indent="-171450">
                        <a:buFont typeface="Arial" panose="020B0604020202020204" pitchFamily="34" charset="0"/>
                        <a:buChar char="•"/>
                        <a:tabLst>
                          <a:tab pos="171450" algn="l"/>
                        </a:tabLst>
                      </a:pPr>
                      <a:r>
                        <a:rPr lang="en-US" sz="1400" b="1" dirty="0"/>
                        <a:t>$140,000 </a:t>
                      </a:r>
                      <a:r>
                        <a:rPr lang="en-US" sz="1400" b="0" dirty="0"/>
                        <a:t>annually and collectively. ($42/month per Owner for </a:t>
                      </a:r>
                      <a:r>
                        <a:rPr lang="en-US" sz="1400" b="0" dirty="0" err="1"/>
                        <a:t>WiFi</a:t>
                      </a:r>
                      <a:r>
                        <a:rPr lang="en-US" sz="1400" b="0" dirty="0"/>
                        <a:t>) </a:t>
                      </a:r>
                      <a:endParaRPr lang="en-US" sz="1400" dirty="0"/>
                    </a:p>
                  </a:txBody>
                  <a:tcPr/>
                </a:tc>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tab pos="171450" algn="l"/>
                        </a:tabLst>
                        <a:defRPr/>
                      </a:pPr>
                      <a:r>
                        <a:rPr lang="en-US" sz="1400" b="1" dirty="0"/>
                        <a:t>$65,000 </a:t>
                      </a:r>
                      <a:r>
                        <a:rPr lang="en-US" sz="1400" b="0" dirty="0"/>
                        <a:t>annually and collectively. ($35/month per Owner for Telecom) </a:t>
                      </a:r>
                      <a:endParaRPr lang="en-US" sz="1400" dirty="0"/>
                    </a:p>
                  </a:txBody>
                  <a:tcPr/>
                </a:tc>
                <a:extLst>
                  <a:ext uri="{0D108BD9-81ED-4DB2-BD59-A6C34878D82A}">
                    <a16:rowId xmlns:a16="http://schemas.microsoft.com/office/drawing/2014/main" val="130851373"/>
                  </a:ext>
                </a:extLst>
              </a:tr>
            </a:tbl>
          </a:graphicData>
        </a:graphic>
      </p:graphicFrame>
    </p:spTree>
    <p:extLst>
      <p:ext uri="{BB962C8B-B14F-4D97-AF65-F5344CB8AC3E}">
        <p14:creationId xmlns:p14="http://schemas.microsoft.com/office/powerpoint/2010/main" val="2329886973"/>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37B74F6A-745B-5B1A-17DE-C36759F938A5}"/>
              </a:ext>
            </a:extLst>
          </p:cNvPr>
          <p:cNvSpPr txBox="1">
            <a:spLocks noChangeArrowheads="1"/>
          </p:cNvSpPr>
          <p:nvPr/>
        </p:nvSpPr>
        <p:spPr bwMode="auto">
          <a:xfrm>
            <a:off x="755576" y="1772816"/>
            <a:ext cx="8101012"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800100" indent="-3429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257300" indent="-3429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spcBef>
                <a:spcPct val="20000"/>
              </a:spcBef>
              <a:buSzPct val="80000"/>
              <a:buFont typeface="Wingdings" panose="05000000000000000000" pitchFamily="2" charset="2"/>
              <a:buChar char="v"/>
            </a:pPr>
            <a:r>
              <a:rPr lang="en-US" altLang="en-US" sz="2800" dirty="0">
                <a:latin typeface="Candara" panose="020E0502030303020204" pitchFamily="34" charset="0"/>
              </a:rPr>
              <a:t>Reserves used to fund major capital expenditures </a:t>
            </a:r>
            <a:r>
              <a:rPr lang="en-US" altLang="en-US" sz="2800" u="sng" dirty="0">
                <a:latin typeface="Candara" panose="020E0502030303020204" pitchFamily="34" charset="0"/>
              </a:rPr>
              <a:t>only</a:t>
            </a:r>
          </a:p>
          <a:p>
            <a:pPr eaLnBrk="1" hangingPunct="1">
              <a:lnSpc>
                <a:spcPct val="100000"/>
              </a:lnSpc>
              <a:spcBef>
                <a:spcPct val="20000"/>
              </a:spcBef>
              <a:buSzPct val="80000"/>
              <a:buFont typeface="Wingdings" panose="05000000000000000000" pitchFamily="2" charset="2"/>
              <a:buChar char="v"/>
            </a:pPr>
            <a:r>
              <a:rPr lang="en-US" altLang="en-US" sz="2800" dirty="0">
                <a:latin typeface="Candara" panose="020E0502030303020204" pitchFamily="34" charset="0"/>
              </a:rPr>
              <a:t>Per CA state law, these funds cannot be used for operating expenses</a:t>
            </a:r>
          </a:p>
          <a:p>
            <a:pPr eaLnBrk="1" hangingPunct="1">
              <a:lnSpc>
                <a:spcPct val="100000"/>
              </a:lnSpc>
              <a:spcBef>
                <a:spcPct val="20000"/>
              </a:spcBef>
              <a:buSzPct val="80000"/>
              <a:buFont typeface="Wingdings" panose="05000000000000000000" pitchFamily="2" charset="2"/>
              <a:buChar char="v"/>
            </a:pPr>
            <a:r>
              <a:rPr lang="en-US" altLang="en-US" sz="2800" dirty="0">
                <a:latin typeface="Candara" panose="020E0502030303020204" pitchFamily="34" charset="0"/>
              </a:rPr>
              <a:t>Monies invested in money market funds, U.S. Treasuries, interest bearing bank accounts, and Certificates of Deposit – no principal at risk</a:t>
            </a:r>
          </a:p>
          <a:p>
            <a:pPr eaLnBrk="1" hangingPunct="1">
              <a:lnSpc>
                <a:spcPct val="100000"/>
              </a:lnSpc>
              <a:spcBef>
                <a:spcPct val="20000"/>
              </a:spcBef>
              <a:buSzPct val="80000"/>
              <a:buFont typeface="Wingdings" panose="05000000000000000000" pitchFamily="2" charset="2"/>
              <a:buChar char="v"/>
            </a:pPr>
            <a:r>
              <a:rPr lang="en-US" altLang="en-US" sz="2800" dirty="0">
                <a:latin typeface="Candara" panose="020E0502030303020204" pitchFamily="34" charset="0"/>
              </a:rPr>
              <a:t>Current balance of</a:t>
            </a:r>
            <a:r>
              <a:rPr lang="en-US" altLang="en-US" sz="2800" dirty="0">
                <a:solidFill>
                  <a:schemeClr val="bg1"/>
                </a:solidFill>
                <a:latin typeface="Candara" panose="020E0502030303020204" pitchFamily="34" charset="0"/>
              </a:rPr>
              <a:t> </a:t>
            </a:r>
            <a:r>
              <a:rPr lang="en-US" altLang="en-US" sz="2800" dirty="0">
                <a:latin typeface="Candara" panose="020E0502030303020204" pitchFamily="34" charset="0"/>
              </a:rPr>
              <a:t>$3.6 million (as of 6/30/26)</a:t>
            </a:r>
          </a:p>
        </p:txBody>
      </p:sp>
      <p:sp>
        <p:nvSpPr>
          <p:cNvPr id="23555" name="Rectangle 3">
            <a:extLst>
              <a:ext uri="{FF2B5EF4-FFF2-40B4-BE49-F238E27FC236}">
                <a16:creationId xmlns:a16="http://schemas.microsoft.com/office/drawing/2014/main" id="{AD0614E7-48CA-94DD-9F81-47842E58E406}"/>
              </a:ext>
            </a:extLst>
          </p:cNvPr>
          <p:cNvSpPr>
            <a:spLocks noGrp="1" noChangeArrowheads="1"/>
          </p:cNvSpPr>
          <p:nvPr>
            <p:ph type="title"/>
          </p:nvPr>
        </p:nvSpPr>
        <p:spPr>
          <a:xfrm>
            <a:off x="0" y="693316"/>
            <a:ext cx="9144000" cy="1079500"/>
          </a:xfrm>
        </p:spPr>
        <p:txBody>
          <a:bodyPr/>
          <a:lstStyle/>
          <a:p>
            <a:pPr eaLnBrk="1" fontAlgn="auto" hangingPunct="1">
              <a:spcAft>
                <a:spcPts val="0"/>
              </a:spcAft>
              <a:defRPr/>
            </a:pPr>
            <a:r>
              <a:rPr lang="en-US" altLang="en-US" dirty="0"/>
              <a:t>Assessments Also FUND</a:t>
            </a:r>
            <a:br>
              <a:rPr lang="en-US" altLang="en-US" dirty="0"/>
            </a:br>
            <a:r>
              <a:rPr lang="en-US" altLang="en-US" dirty="0"/>
              <a:t>RESERVEs</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BD195CEB-D7FB-CDF4-F331-7F3928E916A5}"/>
              </a:ext>
            </a:extLst>
          </p:cNvPr>
          <p:cNvSpPr>
            <a:spLocks noGrp="1"/>
          </p:cNvSpPr>
          <p:nvPr>
            <p:ph type="title"/>
          </p:nvPr>
        </p:nvSpPr>
        <p:spPr>
          <a:xfrm>
            <a:off x="0" y="0"/>
            <a:ext cx="9144000" cy="1263650"/>
          </a:xfrm>
        </p:spPr>
        <p:txBody>
          <a:bodyPr/>
          <a:lstStyle/>
          <a:p>
            <a:pPr eaLnBrk="1" fontAlgn="auto" hangingPunct="1">
              <a:spcAft>
                <a:spcPts val="0"/>
              </a:spcAft>
              <a:defRPr/>
            </a:pPr>
            <a:r>
              <a:rPr lang="en-US" altLang="en-US" sz="4800" dirty="0"/>
              <a:t>UISE OF Reserve Funds</a:t>
            </a:r>
          </a:p>
        </p:txBody>
      </p:sp>
      <p:sp>
        <p:nvSpPr>
          <p:cNvPr id="29699" name="Content Placeholder 2">
            <a:extLst>
              <a:ext uri="{FF2B5EF4-FFF2-40B4-BE49-F238E27FC236}">
                <a16:creationId xmlns:a16="http://schemas.microsoft.com/office/drawing/2014/main" id="{16F49702-9F36-312B-0C6B-56CFC2A8E6C4}"/>
              </a:ext>
            </a:extLst>
          </p:cNvPr>
          <p:cNvSpPr>
            <a:spLocks noGrp="1"/>
          </p:cNvSpPr>
          <p:nvPr>
            <p:ph idx="1"/>
          </p:nvPr>
        </p:nvSpPr>
        <p:spPr>
          <a:xfrm>
            <a:off x="575556" y="1263650"/>
            <a:ext cx="7776157" cy="4427884"/>
          </a:xfrm>
        </p:spPr>
        <p:txBody>
          <a:bodyPr/>
          <a:lstStyle/>
          <a:p>
            <a:pPr eaLnBrk="1" hangingPunct="1">
              <a:buSzPct val="150000"/>
              <a:buFont typeface="Wingdings" panose="05000000000000000000" pitchFamily="2" charset="2"/>
              <a:buChar char="§"/>
              <a:defRPr/>
            </a:pPr>
            <a:r>
              <a:rPr lang="en-US" altLang="en-US" sz="1800" dirty="0">
                <a:latin typeface="Candara" panose="020E0502030303020204" pitchFamily="34" charset="0"/>
              </a:rPr>
              <a:t>Major capital items:  Roofing repairs, spa repairs, hot water system, snow melt, HVAC, structural repairs.   Annual inspection of reserve study items.</a:t>
            </a:r>
          </a:p>
          <a:p>
            <a:pPr eaLnBrk="1" hangingPunct="1">
              <a:buSzPct val="150000"/>
              <a:buFont typeface="Wingdings" panose="05000000000000000000" pitchFamily="2" charset="2"/>
              <a:buChar char="§"/>
              <a:defRPr/>
            </a:pPr>
            <a:r>
              <a:rPr lang="en-US" altLang="en-US" sz="1800" dirty="0">
                <a:latin typeface="Candara" panose="020E0502030303020204" pitchFamily="34" charset="0"/>
              </a:rPr>
              <a:t>Annual review of reserve study items, replacement schedule, and funding</a:t>
            </a:r>
          </a:p>
          <a:p>
            <a:pPr eaLnBrk="1" hangingPunct="1">
              <a:buSzPct val="150000"/>
              <a:buFont typeface="Wingdings" panose="05000000000000000000" pitchFamily="2" charset="2"/>
              <a:buChar char="§"/>
              <a:defRPr/>
            </a:pPr>
            <a:r>
              <a:rPr lang="en-US" altLang="en-US" sz="1800" dirty="0">
                <a:latin typeface="Candara" panose="020E0502030303020204" pitchFamily="34" charset="0"/>
              </a:rPr>
              <a:t>FY 2025-2026 major projects completed:</a:t>
            </a:r>
          </a:p>
          <a:p>
            <a:pPr marL="742950" lvl="1" indent="-285750" eaLnBrk="1" hangingPunct="1">
              <a:buFont typeface="Wingdings" panose="05000000000000000000" pitchFamily="2" charset="2"/>
              <a:buChar char="v"/>
              <a:defRPr/>
            </a:pPr>
            <a:r>
              <a:rPr lang="en-US" sz="1800" dirty="0">
                <a:latin typeface="Calibri" panose="020F0502020204030204" pitchFamily="34" charset="0"/>
                <a:ea typeface="Calibri" panose="020F0502020204030204" pitchFamily="34" charset="0"/>
              </a:rPr>
              <a:t>Boilers Replacement </a:t>
            </a:r>
          </a:p>
          <a:p>
            <a:pPr marL="742950" lvl="1" indent="-285750" eaLnBrk="1" hangingPunct="1">
              <a:buFont typeface="Wingdings" panose="05000000000000000000" pitchFamily="2" charset="2"/>
              <a:buChar char="v"/>
              <a:defRPr/>
            </a:pPr>
            <a:r>
              <a:rPr lang="en-US" altLang="en-US" sz="1800" dirty="0">
                <a:latin typeface="Calibri" panose="020F0502020204030204" pitchFamily="34" charset="0"/>
                <a:ea typeface="Calibri" panose="020F0502020204030204" pitchFamily="34" charset="0"/>
              </a:rPr>
              <a:t>Gutters</a:t>
            </a:r>
            <a:endParaRPr lang="en-US" sz="1800" dirty="0">
              <a:latin typeface="Calibri" panose="020F0502020204030204" pitchFamily="34" charset="0"/>
              <a:ea typeface="Calibri" panose="020F0502020204030204" pitchFamily="34" charset="0"/>
            </a:endParaRPr>
          </a:p>
          <a:p>
            <a:pPr eaLnBrk="1" hangingPunct="1">
              <a:buSzPct val="150000"/>
              <a:buFont typeface="Wingdings" panose="05000000000000000000" pitchFamily="2" charset="2"/>
              <a:buChar char="§"/>
              <a:defRPr/>
            </a:pPr>
            <a:r>
              <a:rPr lang="en-US" altLang="en-US" sz="1800" dirty="0">
                <a:latin typeface="Candara" panose="020E0502030303020204" pitchFamily="34" charset="0"/>
              </a:rPr>
              <a:t>FY 2026-2027 and future years, Potential PP&amp;E Repairs and Capital Improvements: </a:t>
            </a:r>
          </a:p>
          <a:p>
            <a:pPr marL="742950" lvl="1" indent="-285750" eaLnBrk="1" hangingPunct="1">
              <a:buFont typeface="Wingdings" panose="05000000000000000000" pitchFamily="2" charset="2"/>
              <a:buChar char="v"/>
              <a:defRPr/>
            </a:pPr>
            <a:r>
              <a:rPr lang="en-US" sz="1800" dirty="0">
                <a:latin typeface="Calibri" panose="020F0502020204030204" pitchFamily="34" charset="0"/>
                <a:ea typeface="Calibri" panose="020F0502020204030204" pitchFamily="34" charset="0"/>
              </a:rPr>
              <a:t>Spa Repairs</a:t>
            </a:r>
          </a:p>
          <a:p>
            <a:pPr marL="742950" lvl="1" indent="-285750" eaLnBrk="1" hangingPunct="1">
              <a:buFont typeface="Wingdings" panose="05000000000000000000" pitchFamily="2" charset="2"/>
              <a:buChar char="v"/>
              <a:defRPr/>
            </a:pPr>
            <a:r>
              <a:rPr lang="en-US" sz="1800" dirty="0">
                <a:latin typeface="Calibri" panose="020F0502020204030204" pitchFamily="34" charset="0"/>
                <a:ea typeface="Calibri" panose="020F0502020204030204" pitchFamily="34" charset="0"/>
              </a:rPr>
              <a:t>Hallways</a:t>
            </a:r>
            <a:endParaRPr lang="en-US" sz="1800" dirty="0">
              <a:effectLst/>
              <a:latin typeface="Calibri" panose="020F0502020204030204" pitchFamily="34" charset="0"/>
              <a:ea typeface="Calibri" panose="020F0502020204030204" pitchFamily="34" charset="0"/>
            </a:endParaRPr>
          </a:p>
          <a:p>
            <a:pPr marL="742950" lvl="1" indent="-285750" eaLnBrk="1" hangingPunct="1">
              <a:buFont typeface="Wingdings" panose="05000000000000000000" pitchFamily="2" charset="2"/>
              <a:buChar char="v"/>
              <a:defRPr/>
            </a:pPr>
            <a:r>
              <a:rPr lang="en-US" altLang="en-US" dirty="0">
                <a:latin typeface="Candara" panose="020E0502030303020204" pitchFamily="34" charset="0"/>
              </a:rPr>
              <a:t>Roof(s)</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BE2051B7-4C93-378D-34ED-1814B2827C36}"/>
              </a:ext>
            </a:extLst>
          </p:cNvPr>
          <p:cNvSpPr>
            <a:spLocks noGrp="1"/>
          </p:cNvSpPr>
          <p:nvPr>
            <p:ph type="title"/>
          </p:nvPr>
        </p:nvSpPr>
        <p:spPr>
          <a:xfrm>
            <a:off x="71438" y="4763"/>
            <a:ext cx="9144000" cy="1263650"/>
          </a:xfrm>
        </p:spPr>
        <p:txBody>
          <a:bodyPr/>
          <a:lstStyle/>
          <a:p>
            <a:pPr eaLnBrk="1" fontAlgn="auto" hangingPunct="1">
              <a:spcAft>
                <a:spcPts val="0"/>
              </a:spcAft>
              <a:defRPr/>
            </a:pPr>
            <a:r>
              <a:rPr lang="en-US" altLang="en-US" sz="4800" dirty="0"/>
              <a:t>Reserve STUDY</a:t>
            </a:r>
          </a:p>
        </p:txBody>
      </p:sp>
      <p:pic>
        <p:nvPicPr>
          <p:cNvPr id="4" name="Picture 3">
            <a:extLst>
              <a:ext uri="{FF2B5EF4-FFF2-40B4-BE49-F238E27FC236}">
                <a16:creationId xmlns:a16="http://schemas.microsoft.com/office/drawing/2014/main" id="{637A25C1-4E99-3A2D-700B-E209F9BE0EB8}"/>
              </a:ext>
            </a:extLst>
          </p:cNvPr>
          <p:cNvPicPr>
            <a:picLocks noChangeAspect="1"/>
          </p:cNvPicPr>
          <p:nvPr/>
        </p:nvPicPr>
        <p:blipFill>
          <a:blip r:embed="rId3"/>
          <a:stretch>
            <a:fillRect/>
          </a:stretch>
        </p:blipFill>
        <p:spPr>
          <a:xfrm>
            <a:off x="1266655" y="930146"/>
            <a:ext cx="6610690" cy="4997707"/>
          </a:xfrm>
          <a:prstGeom prst="rect">
            <a:avLst/>
          </a:prstGeom>
        </p:spPr>
      </p:pic>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851CE39C-1DF4-AA3E-2813-982E39F640B7}"/>
              </a:ext>
            </a:extLst>
          </p:cNvPr>
          <p:cNvSpPr>
            <a:spLocks noGrp="1" noChangeArrowheads="1"/>
          </p:cNvSpPr>
          <p:nvPr>
            <p:ph type="title"/>
          </p:nvPr>
        </p:nvSpPr>
        <p:spPr>
          <a:xfrm>
            <a:off x="0" y="368300"/>
            <a:ext cx="9144000" cy="1008063"/>
          </a:xfrm>
        </p:spPr>
        <p:txBody>
          <a:bodyPr/>
          <a:lstStyle/>
          <a:p>
            <a:pPr eaLnBrk="1" fontAlgn="auto" hangingPunct="1">
              <a:spcAft>
                <a:spcPts val="0"/>
              </a:spcAft>
              <a:defRPr/>
            </a:pPr>
            <a:r>
              <a:rPr lang="en-US" altLang="en-US" cap="none" dirty="0"/>
              <a:t>FINANCIAL </a:t>
            </a:r>
            <a:r>
              <a:rPr lang="en-US" altLang="en-US" dirty="0"/>
              <a:t> STATEMENTS</a:t>
            </a:r>
          </a:p>
        </p:txBody>
      </p:sp>
      <p:sp>
        <p:nvSpPr>
          <p:cNvPr id="5" name="Rectangle 3">
            <a:extLst>
              <a:ext uri="{FF2B5EF4-FFF2-40B4-BE49-F238E27FC236}">
                <a16:creationId xmlns:a16="http://schemas.microsoft.com/office/drawing/2014/main" id="{1FDED144-4AE9-42C9-ADB9-F7D51F10FB3B}"/>
              </a:ext>
            </a:extLst>
          </p:cNvPr>
          <p:cNvSpPr txBox="1">
            <a:spLocks noChangeArrowheads="1"/>
          </p:cNvSpPr>
          <p:nvPr/>
        </p:nvSpPr>
        <p:spPr bwMode="auto">
          <a:xfrm>
            <a:off x="771525" y="1808163"/>
            <a:ext cx="7977188" cy="4495800"/>
          </a:xfrm>
          <a:prstGeom prst="rect">
            <a:avLst/>
          </a:prstGeom>
          <a:noFill/>
          <a:ln w="9525">
            <a:noFill/>
            <a:miter lim="800000"/>
            <a:headEnd/>
            <a:tailEnd/>
          </a:ln>
        </p:spPr>
        <p:txBody>
          <a:bodyPr/>
          <a:lstStyle/>
          <a:p>
            <a:pPr marL="342900" indent="-342900" eaLnBrk="1" hangingPunct="1">
              <a:spcBef>
                <a:spcPct val="20000"/>
              </a:spcBef>
              <a:buClr>
                <a:schemeClr val="accent1">
                  <a:lumMod val="75000"/>
                </a:schemeClr>
              </a:buClr>
              <a:buSzPct val="90000"/>
              <a:buFont typeface="Wingdings" pitchFamily="2" charset="2"/>
              <a:buChar char="n"/>
              <a:defRPr/>
            </a:pPr>
            <a:r>
              <a:rPr lang="en-US" sz="3200" kern="0" dirty="0">
                <a:latin typeface="Candara" panose="020E0502030303020204" pitchFamily="34" charset="0"/>
              </a:rPr>
              <a:t>2025- 2026 Year End Income Statement </a:t>
            </a:r>
          </a:p>
          <a:p>
            <a:pPr marL="342900" indent="-342900" eaLnBrk="1" hangingPunct="1">
              <a:spcBef>
                <a:spcPct val="20000"/>
              </a:spcBef>
              <a:buClr>
                <a:schemeClr val="accent1">
                  <a:lumMod val="75000"/>
                </a:schemeClr>
              </a:buClr>
              <a:buSzPct val="90000"/>
              <a:buFont typeface="Wingdings" pitchFamily="2" charset="2"/>
              <a:buChar char="n"/>
              <a:defRPr/>
            </a:pPr>
            <a:endParaRPr lang="en-US" sz="3200" kern="0" dirty="0">
              <a:latin typeface="Candara" panose="020E0502030303020204" pitchFamily="34" charset="0"/>
            </a:endParaRPr>
          </a:p>
          <a:p>
            <a:pPr marL="342900" indent="-342900" eaLnBrk="1" hangingPunct="1">
              <a:spcBef>
                <a:spcPct val="20000"/>
              </a:spcBef>
              <a:buClr>
                <a:schemeClr val="accent1">
                  <a:lumMod val="75000"/>
                </a:schemeClr>
              </a:buClr>
              <a:buSzPct val="90000"/>
              <a:buFont typeface="Wingdings" pitchFamily="2" charset="2"/>
              <a:buChar char="n"/>
              <a:defRPr/>
            </a:pPr>
            <a:r>
              <a:rPr lang="en-US" sz="3200" kern="0" dirty="0">
                <a:latin typeface="Candara" panose="020E0502030303020204" pitchFamily="34" charset="0"/>
              </a:rPr>
              <a:t>2025- 2026 Year End Balance Sheet </a:t>
            </a:r>
          </a:p>
          <a:p>
            <a:pPr marL="342900" indent="-342900" eaLnBrk="1" hangingPunct="1">
              <a:spcBef>
                <a:spcPct val="20000"/>
              </a:spcBef>
              <a:buClr>
                <a:schemeClr val="accent1">
                  <a:lumMod val="75000"/>
                </a:schemeClr>
              </a:buClr>
              <a:buSzPct val="90000"/>
              <a:buFont typeface="Wingdings" pitchFamily="2" charset="2"/>
              <a:buChar char="n"/>
              <a:defRPr/>
            </a:pPr>
            <a:endParaRPr lang="en-US" sz="3200" kern="0" dirty="0">
              <a:latin typeface="Candara" panose="020E0502030303020204" pitchFamily="34" charset="0"/>
            </a:endParaRPr>
          </a:p>
          <a:p>
            <a:pPr marL="342900" indent="-342900" eaLnBrk="1" hangingPunct="1">
              <a:spcBef>
                <a:spcPct val="20000"/>
              </a:spcBef>
              <a:buClr>
                <a:schemeClr val="accent1">
                  <a:lumMod val="75000"/>
                </a:schemeClr>
              </a:buClr>
              <a:buSzPct val="90000"/>
              <a:buFont typeface="Wingdings" pitchFamily="2" charset="2"/>
              <a:buChar char="n"/>
              <a:defRPr/>
            </a:pPr>
            <a:r>
              <a:rPr lang="en-US" sz="3200" kern="0" dirty="0">
                <a:latin typeface="Candara" panose="020E0502030303020204" pitchFamily="34" charset="0"/>
              </a:rPr>
              <a:t>2025- 2026 Performance Against Budget </a:t>
            </a:r>
          </a:p>
          <a:p>
            <a:pPr marL="342900" indent="-342900" eaLnBrk="1" hangingPunct="1">
              <a:spcBef>
                <a:spcPct val="20000"/>
              </a:spcBef>
              <a:buClr>
                <a:schemeClr val="folHlink"/>
              </a:buClr>
              <a:buSzPct val="90000"/>
              <a:buFont typeface="Wingdings" pitchFamily="2" charset="2"/>
              <a:buChar char="n"/>
              <a:defRPr/>
            </a:pPr>
            <a:endParaRPr lang="en-US" sz="2800" kern="0" dirty="0">
              <a:latin typeface="Times New Roman" pitchFamily="18" charset="0"/>
            </a:endParaRPr>
          </a:p>
          <a:p>
            <a:pPr marL="342900" indent="-342900" eaLnBrk="1" hangingPunct="1">
              <a:spcBef>
                <a:spcPct val="20000"/>
              </a:spcBef>
              <a:buClr>
                <a:schemeClr val="folHlink"/>
              </a:buClr>
              <a:buSzPct val="90000"/>
              <a:buFont typeface="Wingdings" pitchFamily="2" charset="2"/>
              <a:buChar char="n"/>
              <a:defRPr/>
            </a:pPr>
            <a:endParaRPr lang="en-US" sz="2800" kern="0" dirty="0">
              <a:latin typeface="Times New Roman" pitchFamily="18" charset="0"/>
            </a:endParaRPr>
          </a:p>
        </p:txBody>
      </p:sp>
      <p:sp>
        <p:nvSpPr>
          <p:cNvPr id="2" name="Rectangle 2">
            <a:extLst>
              <a:ext uri="{FF2B5EF4-FFF2-40B4-BE49-F238E27FC236}">
                <a16:creationId xmlns:a16="http://schemas.microsoft.com/office/drawing/2014/main" id="{CC008014-940E-9375-497B-EB10D7E60FF6}"/>
              </a:ext>
            </a:extLst>
          </p:cNvPr>
          <p:cNvSpPr txBox="1">
            <a:spLocks noChangeArrowheads="1"/>
          </p:cNvSpPr>
          <p:nvPr/>
        </p:nvSpPr>
        <p:spPr>
          <a:xfrm>
            <a:off x="14288" y="873125"/>
            <a:ext cx="9144000" cy="1008063"/>
          </a:xfrm>
          <a:prstGeom prst="rect">
            <a:avLst/>
          </a:prstGeom>
        </p:spPr>
        <p:txBody>
          <a:bodyPr anchor="ctr">
            <a:normAutofit/>
          </a:bodyPr>
          <a:lstStyle>
            <a:lvl1pPr algn="ctr" defTabSz="685800" rtl="0" eaLnBrk="0" fontAlgn="base" hangingPunct="0">
              <a:lnSpc>
                <a:spcPct val="90000"/>
              </a:lnSpc>
              <a:spcBef>
                <a:spcPct val="0"/>
              </a:spcBef>
              <a:spcAft>
                <a:spcPct val="0"/>
              </a:spcAft>
              <a:defRPr sz="3200" kern="1200" cap="all">
                <a:solidFill>
                  <a:schemeClr val="accent1"/>
                </a:solidFill>
                <a:latin typeface="+mj-lt"/>
                <a:ea typeface="+mj-ea"/>
                <a:cs typeface="+mj-cs"/>
              </a:defRPr>
            </a:lvl1pPr>
            <a:lvl2pPr algn="ctr" defTabSz="685800" rtl="0" eaLnBrk="0" fontAlgn="base" hangingPunct="0">
              <a:lnSpc>
                <a:spcPct val="90000"/>
              </a:lnSpc>
              <a:spcBef>
                <a:spcPct val="0"/>
              </a:spcBef>
              <a:spcAft>
                <a:spcPct val="0"/>
              </a:spcAft>
              <a:defRPr sz="3200">
                <a:solidFill>
                  <a:schemeClr val="accent1"/>
                </a:solidFill>
                <a:latin typeface="Rockwell" pitchFamily="18" charset="0"/>
              </a:defRPr>
            </a:lvl2pPr>
            <a:lvl3pPr algn="ctr" defTabSz="685800" rtl="0" eaLnBrk="0" fontAlgn="base" hangingPunct="0">
              <a:lnSpc>
                <a:spcPct val="90000"/>
              </a:lnSpc>
              <a:spcBef>
                <a:spcPct val="0"/>
              </a:spcBef>
              <a:spcAft>
                <a:spcPct val="0"/>
              </a:spcAft>
              <a:defRPr sz="3200">
                <a:solidFill>
                  <a:schemeClr val="accent1"/>
                </a:solidFill>
                <a:latin typeface="Rockwell" pitchFamily="18" charset="0"/>
              </a:defRPr>
            </a:lvl3pPr>
            <a:lvl4pPr algn="ctr" defTabSz="685800" rtl="0" eaLnBrk="0" fontAlgn="base" hangingPunct="0">
              <a:lnSpc>
                <a:spcPct val="90000"/>
              </a:lnSpc>
              <a:spcBef>
                <a:spcPct val="0"/>
              </a:spcBef>
              <a:spcAft>
                <a:spcPct val="0"/>
              </a:spcAft>
              <a:defRPr sz="3200">
                <a:solidFill>
                  <a:schemeClr val="accent1"/>
                </a:solidFill>
                <a:latin typeface="Rockwell" pitchFamily="18" charset="0"/>
              </a:defRPr>
            </a:lvl4pPr>
            <a:lvl5pPr algn="ctr" defTabSz="685800" rtl="0" eaLnBrk="0" fontAlgn="base" hangingPunct="0">
              <a:lnSpc>
                <a:spcPct val="90000"/>
              </a:lnSpc>
              <a:spcBef>
                <a:spcPct val="0"/>
              </a:spcBef>
              <a:spcAft>
                <a:spcPct val="0"/>
              </a:spcAft>
              <a:defRPr sz="3200">
                <a:solidFill>
                  <a:schemeClr val="accent1"/>
                </a:solidFill>
                <a:latin typeface="Rockwell" pitchFamily="18" charset="0"/>
              </a:defRPr>
            </a:lvl5pPr>
            <a:lvl6pPr marL="457200" algn="ctr" defTabSz="685800" rtl="0" fontAlgn="base">
              <a:lnSpc>
                <a:spcPct val="90000"/>
              </a:lnSpc>
              <a:spcBef>
                <a:spcPct val="0"/>
              </a:spcBef>
              <a:spcAft>
                <a:spcPct val="0"/>
              </a:spcAft>
              <a:defRPr sz="3200">
                <a:solidFill>
                  <a:schemeClr val="accent1"/>
                </a:solidFill>
                <a:latin typeface="Rockwell" pitchFamily="18" charset="0"/>
              </a:defRPr>
            </a:lvl6pPr>
            <a:lvl7pPr marL="914400" algn="ctr" defTabSz="685800" rtl="0" fontAlgn="base">
              <a:lnSpc>
                <a:spcPct val="90000"/>
              </a:lnSpc>
              <a:spcBef>
                <a:spcPct val="0"/>
              </a:spcBef>
              <a:spcAft>
                <a:spcPct val="0"/>
              </a:spcAft>
              <a:defRPr sz="3200">
                <a:solidFill>
                  <a:schemeClr val="accent1"/>
                </a:solidFill>
                <a:latin typeface="Rockwell" pitchFamily="18" charset="0"/>
              </a:defRPr>
            </a:lvl7pPr>
            <a:lvl8pPr marL="1371600" algn="ctr" defTabSz="685800" rtl="0" fontAlgn="base">
              <a:lnSpc>
                <a:spcPct val="90000"/>
              </a:lnSpc>
              <a:spcBef>
                <a:spcPct val="0"/>
              </a:spcBef>
              <a:spcAft>
                <a:spcPct val="0"/>
              </a:spcAft>
              <a:defRPr sz="3200">
                <a:solidFill>
                  <a:schemeClr val="accent1"/>
                </a:solidFill>
                <a:latin typeface="Rockwell" pitchFamily="18" charset="0"/>
              </a:defRPr>
            </a:lvl8pPr>
            <a:lvl9pPr marL="1828800" algn="ctr" defTabSz="685800" rtl="0" fontAlgn="base">
              <a:lnSpc>
                <a:spcPct val="90000"/>
              </a:lnSpc>
              <a:spcBef>
                <a:spcPct val="0"/>
              </a:spcBef>
              <a:spcAft>
                <a:spcPct val="0"/>
              </a:spcAft>
              <a:defRPr sz="3200">
                <a:solidFill>
                  <a:schemeClr val="accent1"/>
                </a:solidFill>
                <a:latin typeface="Rockwell" pitchFamily="18" charset="0"/>
              </a:defRPr>
            </a:lvl9pPr>
          </a:lstStyle>
          <a:p>
            <a:pPr eaLnBrk="1" fontAlgn="auto" hangingPunct="1">
              <a:spcAft>
                <a:spcPts val="0"/>
              </a:spcAft>
              <a:defRPr/>
            </a:pPr>
            <a:endParaRPr lang="en-US" altLang="en-US" sz="2400" dirty="0"/>
          </a:p>
        </p:txBody>
      </p:sp>
      <p:sp>
        <p:nvSpPr>
          <p:cNvPr id="3" name="Rectangle 2">
            <a:extLst>
              <a:ext uri="{FF2B5EF4-FFF2-40B4-BE49-F238E27FC236}">
                <a16:creationId xmlns:a16="http://schemas.microsoft.com/office/drawing/2014/main" id="{454DF407-4B08-5493-2AC2-1B12398A56DF}"/>
              </a:ext>
            </a:extLst>
          </p:cNvPr>
          <p:cNvSpPr txBox="1">
            <a:spLocks noChangeArrowheads="1"/>
          </p:cNvSpPr>
          <p:nvPr/>
        </p:nvSpPr>
        <p:spPr>
          <a:xfrm>
            <a:off x="0" y="1016000"/>
            <a:ext cx="9144000" cy="1008063"/>
          </a:xfrm>
          <a:prstGeom prst="rect">
            <a:avLst/>
          </a:prstGeom>
        </p:spPr>
        <p:txBody>
          <a:bodyPr anchor="ctr">
            <a:normAutofit/>
          </a:bodyPr>
          <a:lstStyle>
            <a:lvl1pPr algn="ctr" defTabSz="685800" rtl="0" eaLnBrk="0" fontAlgn="base" hangingPunct="0">
              <a:lnSpc>
                <a:spcPct val="90000"/>
              </a:lnSpc>
              <a:spcBef>
                <a:spcPct val="0"/>
              </a:spcBef>
              <a:spcAft>
                <a:spcPct val="0"/>
              </a:spcAft>
              <a:defRPr sz="3200" kern="1200" cap="all">
                <a:solidFill>
                  <a:schemeClr val="accent1"/>
                </a:solidFill>
                <a:latin typeface="+mj-lt"/>
                <a:ea typeface="+mj-ea"/>
                <a:cs typeface="+mj-cs"/>
              </a:defRPr>
            </a:lvl1pPr>
            <a:lvl2pPr algn="ctr" defTabSz="685800" rtl="0" eaLnBrk="0" fontAlgn="base" hangingPunct="0">
              <a:lnSpc>
                <a:spcPct val="90000"/>
              </a:lnSpc>
              <a:spcBef>
                <a:spcPct val="0"/>
              </a:spcBef>
              <a:spcAft>
                <a:spcPct val="0"/>
              </a:spcAft>
              <a:defRPr sz="3200">
                <a:solidFill>
                  <a:schemeClr val="accent1"/>
                </a:solidFill>
                <a:latin typeface="Rockwell" pitchFamily="18" charset="0"/>
              </a:defRPr>
            </a:lvl2pPr>
            <a:lvl3pPr algn="ctr" defTabSz="685800" rtl="0" eaLnBrk="0" fontAlgn="base" hangingPunct="0">
              <a:lnSpc>
                <a:spcPct val="90000"/>
              </a:lnSpc>
              <a:spcBef>
                <a:spcPct val="0"/>
              </a:spcBef>
              <a:spcAft>
                <a:spcPct val="0"/>
              </a:spcAft>
              <a:defRPr sz="3200">
                <a:solidFill>
                  <a:schemeClr val="accent1"/>
                </a:solidFill>
                <a:latin typeface="Rockwell" pitchFamily="18" charset="0"/>
              </a:defRPr>
            </a:lvl3pPr>
            <a:lvl4pPr algn="ctr" defTabSz="685800" rtl="0" eaLnBrk="0" fontAlgn="base" hangingPunct="0">
              <a:lnSpc>
                <a:spcPct val="90000"/>
              </a:lnSpc>
              <a:spcBef>
                <a:spcPct val="0"/>
              </a:spcBef>
              <a:spcAft>
                <a:spcPct val="0"/>
              </a:spcAft>
              <a:defRPr sz="3200">
                <a:solidFill>
                  <a:schemeClr val="accent1"/>
                </a:solidFill>
                <a:latin typeface="Rockwell" pitchFamily="18" charset="0"/>
              </a:defRPr>
            </a:lvl4pPr>
            <a:lvl5pPr algn="ctr" defTabSz="685800" rtl="0" eaLnBrk="0" fontAlgn="base" hangingPunct="0">
              <a:lnSpc>
                <a:spcPct val="90000"/>
              </a:lnSpc>
              <a:spcBef>
                <a:spcPct val="0"/>
              </a:spcBef>
              <a:spcAft>
                <a:spcPct val="0"/>
              </a:spcAft>
              <a:defRPr sz="3200">
                <a:solidFill>
                  <a:schemeClr val="accent1"/>
                </a:solidFill>
                <a:latin typeface="Rockwell" pitchFamily="18" charset="0"/>
              </a:defRPr>
            </a:lvl5pPr>
            <a:lvl6pPr marL="457200" algn="ctr" defTabSz="685800" rtl="0" fontAlgn="base">
              <a:lnSpc>
                <a:spcPct val="90000"/>
              </a:lnSpc>
              <a:spcBef>
                <a:spcPct val="0"/>
              </a:spcBef>
              <a:spcAft>
                <a:spcPct val="0"/>
              </a:spcAft>
              <a:defRPr sz="3200">
                <a:solidFill>
                  <a:schemeClr val="accent1"/>
                </a:solidFill>
                <a:latin typeface="Rockwell" pitchFamily="18" charset="0"/>
              </a:defRPr>
            </a:lvl6pPr>
            <a:lvl7pPr marL="914400" algn="ctr" defTabSz="685800" rtl="0" fontAlgn="base">
              <a:lnSpc>
                <a:spcPct val="90000"/>
              </a:lnSpc>
              <a:spcBef>
                <a:spcPct val="0"/>
              </a:spcBef>
              <a:spcAft>
                <a:spcPct val="0"/>
              </a:spcAft>
              <a:defRPr sz="3200">
                <a:solidFill>
                  <a:schemeClr val="accent1"/>
                </a:solidFill>
                <a:latin typeface="Rockwell" pitchFamily="18" charset="0"/>
              </a:defRPr>
            </a:lvl7pPr>
            <a:lvl8pPr marL="1371600" algn="ctr" defTabSz="685800" rtl="0" fontAlgn="base">
              <a:lnSpc>
                <a:spcPct val="90000"/>
              </a:lnSpc>
              <a:spcBef>
                <a:spcPct val="0"/>
              </a:spcBef>
              <a:spcAft>
                <a:spcPct val="0"/>
              </a:spcAft>
              <a:defRPr sz="3200">
                <a:solidFill>
                  <a:schemeClr val="accent1"/>
                </a:solidFill>
                <a:latin typeface="Rockwell" pitchFamily="18" charset="0"/>
              </a:defRPr>
            </a:lvl8pPr>
            <a:lvl9pPr marL="1828800" algn="ctr" defTabSz="685800" rtl="0" fontAlgn="base">
              <a:lnSpc>
                <a:spcPct val="90000"/>
              </a:lnSpc>
              <a:spcBef>
                <a:spcPct val="0"/>
              </a:spcBef>
              <a:spcAft>
                <a:spcPct val="0"/>
              </a:spcAft>
              <a:defRPr sz="3200">
                <a:solidFill>
                  <a:schemeClr val="accent1"/>
                </a:solidFill>
                <a:latin typeface="Rockwell" pitchFamily="18" charset="0"/>
              </a:defRPr>
            </a:lvl9pPr>
          </a:lstStyle>
          <a:p>
            <a:pPr eaLnBrk="1" fontAlgn="auto" hangingPunct="1">
              <a:spcAft>
                <a:spcPts val="0"/>
              </a:spcAft>
              <a:defRPr/>
            </a:pPr>
            <a:r>
              <a:rPr lang="en-US" altLang="en-US" sz="2400" cap="none" dirty="0"/>
              <a:t>Available at www.22station.com/financials</a:t>
            </a:r>
            <a:endParaRPr lang="en-US" altLang="en-US" sz="2400" dirty="0"/>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a:extLst>
              <a:ext uri="{FF2B5EF4-FFF2-40B4-BE49-F238E27FC236}">
                <a16:creationId xmlns:a16="http://schemas.microsoft.com/office/drawing/2014/main" id="{77769A5A-9400-D70C-4E29-A5163DE657F0}"/>
              </a:ext>
            </a:extLst>
          </p:cNvPr>
          <p:cNvSpPr>
            <a:spLocks noGrp="1" noChangeArrowheads="1"/>
          </p:cNvSpPr>
          <p:nvPr>
            <p:ph type="title"/>
          </p:nvPr>
        </p:nvSpPr>
        <p:spPr>
          <a:xfrm>
            <a:off x="0" y="238125"/>
            <a:ext cx="9144000" cy="1524000"/>
          </a:xfrm>
        </p:spPr>
        <p:txBody>
          <a:bodyPr/>
          <a:lstStyle/>
          <a:p>
            <a:pPr eaLnBrk="1" fontAlgn="auto" hangingPunct="1">
              <a:spcAft>
                <a:spcPts val="0"/>
              </a:spcAft>
              <a:defRPr/>
            </a:pPr>
            <a:r>
              <a:rPr lang="en-US" altLang="en-US" dirty="0"/>
              <a:t>Contact Information</a:t>
            </a:r>
          </a:p>
        </p:txBody>
      </p:sp>
      <p:sp>
        <p:nvSpPr>
          <p:cNvPr id="53251" name="Rectangle 5">
            <a:extLst>
              <a:ext uri="{FF2B5EF4-FFF2-40B4-BE49-F238E27FC236}">
                <a16:creationId xmlns:a16="http://schemas.microsoft.com/office/drawing/2014/main" id="{1BD24B32-C3E5-086F-0DA1-083C46637CE4}"/>
              </a:ext>
            </a:extLst>
          </p:cNvPr>
          <p:cNvSpPr>
            <a:spLocks noGrp="1"/>
          </p:cNvSpPr>
          <p:nvPr>
            <p:ph idx="1"/>
          </p:nvPr>
        </p:nvSpPr>
        <p:spPr>
          <a:xfrm>
            <a:off x="576263" y="1762125"/>
            <a:ext cx="8301037" cy="4006850"/>
          </a:xfrm>
        </p:spPr>
        <p:txBody>
          <a:bodyPr/>
          <a:lstStyle/>
          <a:p>
            <a:pPr marL="342900" indent="-342900" defTabSz="457200" eaLnBrk="1" hangingPunct="1">
              <a:buSzPct val="150000"/>
              <a:buFont typeface="Wingdings" panose="05000000000000000000" pitchFamily="2" charset="2"/>
              <a:buChar char="§"/>
              <a:defRPr/>
            </a:pPr>
            <a:r>
              <a:rPr lang="en-US" altLang="en-US" sz="2400" b="1" dirty="0">
                <a:latin typeface="Candara" panose="020E0502030303020204" pitchFamily="34" charset="0"/>
              </a:rPr>
              <a:t>Board Members:</a:t>
            </a:r>
          </a:p>
          <a:p>
            <a:pPr marL="742950" lvl="1" indent="-285750" defTabSz="457200" eaLnBrk="1" hangingPunct="1">
              <a:buSzPct val="150000"/>
              <a:buFont typeface="Wingdings" panose="05000000000000000000" pitchFamily="2" charset="2"/>
              <a:buChar char="Ø"/>
              <a:defRPr/>
            </a:pPr>
            <a:r>
              <a:rPr lang="en-US" altLang="en-US" dirty="0">
                <a:latin typeface="Candara" panose="020E0502030303020204" pitchFamily="34" charset="0"/>
              </a:rPr>
              <a:t> </a:t>
            </a:r>
            <a:r>
              <a:rPr lang="en-US" altLang="en-US" sz="2000" dirty="0">
                <a:latin typeface="Candara" panose="020E0502030303020204" pitchFamily="34" charset="0"/>
              </a:rPr>
              <a:t>Arthur Chiang: </a:t>
            </a:r>
            <a:r>
              <a:rPr lang="en-US" altLang="en-US" sz="2000" u="sng" dirty="0">
                <a:latin typeface="Candara" panose="020E0502030303020204" pitchFamily="34" charset="0"/>
                <a:hlinkClick r:id="rId3"/>
              </a:rPr>
              <a:t>almchia@gmail.com</a:t>
            </a:r>
            <a:endParaRPr lang="en-US" altLang="en-US" sz="2000" u="sng" dirty="0">
              <a:latin typeface="Candara" panose="020E0502030303020204" pitchFamily="34" charset="0"/>
            </a:endParaRPr>
          </a:p>
          <a:p>
            <a:pPr marL="742950" lvl="1" indent="-285750" defTabSz="457200" eaLnBrk="1" hangingPunct="1">
              <a:buSzPct val="150000"/>
              <a:buFont typeface="Wingdings" panose="05000000000000000000" pitchFamily="2" charset="2"/>
              <a:buChar char="Ø"/>
              <a:defRPr/>
            </a:pPr>
            <a:r>
              <a:rPr lang="en-US" altLang="en-US" sz="2000" dirty="0">
                <a:latin typeface="Candara" panose="020E0502030303020204" pitchFamily="34" charset="0"/>
              </a:rPr>
              <a:t>Jon Grant: </a:t>
            </a:r>
            <a:r>
              <a:rPr lang="en-US" altLang="en-US" sz="2000" u="sng" dirty="0">
                <a:solidFill>
                  <a:srgbClr val="FFC000"/>
                </a:solidFill>
                <a:latin typeface="Candara" panose="020E0502030303020204" pitchFamily="34" charset="0"/>
              </a:rPr>
              <a:t>j</a:t>
            </a:r>
            <a:r>
              <a:rPr lang="en-US" altLang="en-US" sz="2000" u="sng" dirty="0">
                <a:solidFill>
                  <a:srgbClr val="FFC000"/>
                </a:solidFill>
                <a:latin typeface="Candara" panose="020E0502030303020204" pitchFamily="34" charset="0"/>
                <a:hlinkClick r:id="rId4"/>
              </a:rPr>
              <a:t>on@jongrant.in</a:t>
            </a:r>
            <a:endParaRPr lang="en-US" altLang="en-US" sz="2000" u="sng" dirty="0">
              <a:solidFill>
                <a:srgbClr val="FFC000"/>
              </a:solidFill>
              <a:latin typeface="Candara" panose="020E0502030303020204" pitchFamily="34" charset="0"/>
            </a:endParaRPr>
          </a:p>
          <a:p>
            <a:pPr marL="742950" lvl="1" indent="-285750" defTabSz="457200" eaLnBrk="1" hangingPunct="1">
              <a:buSzPct val="150000"/>
              <a:buFont typeface="Wingdings" panose="05000000000000000000" pitchFamily="2" charset="2"/>
              <a:buChar char="Ø"/>
              <a:defRPr/>
            </a:pPr>
            <a:r>
              <a:rPr lang="en-US" altLang="en-US" sz="2000" dirty="0">
                <a:latin typeface="Candara" panose="020E0502030303020204" pitchFamily="34" charset="0"/>
              </a:rPr>
              <a:t>Commercial Director (pending election outcome)</a:t>
            </a:r>
          </a:p>
          <a:p>
            <a:pPr marL="342900" indent="-342900" defTabSz="457200" eaLnBrk="1" hangingPunct="1">
              <a:buSzPct val="150000"/>
              <a:buFont typeface="Wingdings" panose="05000000000000000000" pitchFamily="2" charset="2"/>
              <a:buChar char="§"/>
              <a:defRPr/>
            </a:pPr>
            <a:r>
              <a:rPr lang="en-US" altLang="en-US" sz="2400" b="1" dirty="0">
                <a:latin typeface="Candara" panose="020E0502030303020204" pitchFamily="34" charset="0"/>
              </a:rPr>
              <a:t>Property Manager:</a:t>
            </a:r>
          </a:p>
          <a:p>
            <a:pPr marL="742950" lvl="1" indent="-285750" defTabSz="457200" eaLnBrk="1" hangingPunct="1">
              <a:buSzPct val="150000"/>
              <a:buFont typeface="Wingdings" panose="05000000000000000000" pitchFamily="2" charset="2"/>
              <a:buChar char="Ø"/>
              <a:defRPr/>
            </a:pPr>
            <a:r>
              <a:rPr lang="en-US" altLang="en-US" dirty="0">
                <a:latin typeface="Candara" panose="020E0502030303020204" pitchFamily="34" charset="0"/>
              </a:rPr>
              <a:t> </a:t>
            </a:r>
            <a:r>
              <a:rPr lang="en-US" altLang="en-US" sz="2000" dirty="0">
                <a:latin typeface="Candara" panose="020E0502030303020204" pitchFamily="34" charset="0"/>
              </a:rPr>
              <a:t>Stacia Lange: </a:t>
            </a:r>
            <a:r>
              <a:rPr lang="en-US" altLang="en-US" sz="2000" u="sng" dirty="0">
                <a:solidFill>
                  <a:schemeClr val="accent2">
                    <a:lumMod val="75000"/>
                  </a:schemeClr>
                </a:solidFill>
                <a:latin typeface="Candara" panose="020E0502030303020204" pitchFamily="34" charset="0"/>
              </a:rPr>
              <a:t>stacialange</a:t>
            </a:r>
            <a:r>
              <a:rPr lang="en-US" altLang="en-US" sz="2000" dirty="0">
                <a:latin typeface="Candara" panose="020E0502030303020204" pitchFamily="34" charset="0"/>
                <a:hlinkClick r:id="rId5"/>
              </a:rPr>
              <a:t>@</a:t>
            </a:r>
            <a:r>
              <a:rPr lang="en-US" altLang="en-US" sz="2000" dirty="0">
                <a:latin typeface="Candara" panose="020E0502030303020204" pitchFamily="34" charset="0"/>
                <a:hlinkClick r:id="rId6"/>
              </a:rPr>
              <a:t>palisadestahoe.com</a:t>
            </a:r>
            <a:endParaRPr lang="en-US" altLang="en-US" dirty="0">
              <a:latin typeface="Candara" panose="020E0502030303020204" pitchFamily="34" charset="0"/>
            </a:endParaRPr>
          </a:p>
        </p:txBody>
      </p:sp>
    </p:spTree>
  </p:cSld>
  <p:clrMapOvr>
    <a:masterClrMapping/>
  </p:clrMapOvr>
  <p:transition spd="med">
    <p:fade/>
  </p:transition>
</p:sld>
</file>

<file path=ppt/theme/theme1.xml><?xml version="1.0" encoding="utf-8"?>
<a:theme xmlns:a="http://schemas.openxmlformats.org/drawingml/2006/main" name="1_Layers">
  <a:themeElements>
    <a:clrScheme name="1_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fontScheme name="1_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1_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1_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1_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1_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1_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1_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1_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1_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1_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43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38073</TotalTime>
  <Words>1441</Words>
  <Application>Microsoft Office PowerPoint</Application>
  <PresentationFormat>On-screen Show (4:3)</PresentationFormat>
  <Paragraphs>196</Paragraphs>
  <Slides>23</Slides>
  <Notes>15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Arial</vt:lpstr>
      <vt:lpstr>Calibri</vt:lpstr>
      <vt:lpstr>Candara</vt:lpstr>
      <vt:lpstr>Rockwell</vt:lpstr>
      <vt:lpstr>Symbol</vt:lpstr>
      <vt:lpstr>Times New Roman</vt:lpstr>
      <vt:lpstr>Wingdings</vt:lpstr>
      <vt:lpstr>Wingdings 3</vt:lpstr>
      <vt:lpstr>1_Layers</vt:lpstr>
      <vt:lpstr>Gallery</vt:lpstr>
      <vt:lpstr>22 Station Owners’  Annual Meeting</vt:lpstr>
      <vt:lpstr>Agenda</vt:lpstr>
      <vt:lpstr>Introductions 22 Station Owners Association</vt:lpstr>
      <vt:lpstr> Palisades Tahoe Hospitality (PTH) Provides Property Management to Support 22 Station</vt:lpstr>
      <vt:lpstr>Palisades Tahoe Operates For Profit Hospitality Businesses (PTH) on 22 Station Property Independent of the HOA</vt:lpstr>
      <vt:lpstr>Springboard Hospitality Provides Asset Management and Advisory Support</vt:lpstr>
      <vt:lpstr>22 STATION  Financial Update</vt:lpstr>
      <vt:lpstr> Operating Results FY 2025-2026</vt:lpstr>
      <vt:lpstr>IRS Revenue Rule 70-604</vt:lpstr>
      <vt:lpstr>Assessments</vt:lpstr>
      <vt:lpstr>Budget: Operating Fund 2026/2027 Uses</vt:lpstr>
      <vt:lpstr>Major Expense -- Insurance</vt:lpstr>
      <vt:lpstr>Potential Prospective Insurance Advantage</vt:lpstr>
      <vt:lpstr>Major Expense -- Electricity</vt:lpstr>
      <vt:lpstr>Major Expense -- Propane</vt:lpstr>
      <vt:lpstr>Major Expense – Maintenance</vt:lpstr>
      <vt:lpstr>Major Expense – Property Management</vt:lpstr>
      <vt:lpstr>REVENUE aND Expense Reduction Benefits realized and Potential</vt:lpstr>
      <vt:lpstr>Assessments Also FUND RESERVEs</vt:lpstr>
      <vt:lpstr>UISE OF Reserve Funds</vt:lpstr>
      <vt:lpstr>Reserve STUDY</vt:lpstr>
      <vt:lpstr>FINANCIAL  STATEMENTS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Neeb (c)</dc:creator>
  <cp:lastModifiedBy>Arthur Chiang</cp:lastModifiedBy>
  <cp:revision>1438</cp:revision>
  <cp:lastPrinted>2024-10-09T21:53:29Z</cp:lastPrinted>
  <dcterms:created xsi:type="dcterms:W3CDTF">1601-01-01T00:00:00Z</dcterms:created>
  <dcterms:modified xsi:type="dcterms:W3CDTF">2026-10-11T11:45:03Z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2</vt:i4>
  </property>
  <property fmtid="{D5CDD505-2E9C-101B-9397-08002B2CF9AE}" pid="3" name="LCID">
    <vt:i4>1033</vt:i4>
  </property>
</Properties>
</file>