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04" r:id="rId3"/>
    <p:sldId id="608" r:id="rId4"/>
    <p:sldId id="597" r:id="rId5"/>
    <p:sldId id="599" r:id="rId6"/>
    <p:sldId id="257" r:id="rId7"/>
    <p:sldId id="600" r:id="rId8"/>
    <p:sldId id="601" r:id="rId9"/>
    <p:sldId id="602" r:id="rId10"/>
    <p:sldId id="603" r:id="rId11"/>
    <p:sldId id="605" r:id="rId12"/>
    <p:sldId id="604" r:id="rId13"/>
    <p:sldId id="60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62" d="100"/>
          <a:sy n="62" d="100"/>
        </p:scale>
        <p:origin x="762"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32B1A2-342B-4E9F-8652-2A91EC97826D}" type="datetimeFigureOut">
              <a:rPr lang="en-US" smtClean="0"/>
              <a:t>9/13/2026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37A2CB-77D6-41B7-A52C-3DE7DBC2F9AD}" type="slidenum">
              <a:rPr lang="en-US" smtClean="0"/>
              <a:t>‹#›</a:t>
            </a:fld>
            <a:endParaRPr lang="en-US"/>
          </a:p>
        </p:txBody>
      </p:sp>
    </p:spTree>
    <p:extLst>
      <p:ext uri="{BB962C8B-B14F-4D97-AF65-F5344CB8AC3E}">
        <p14:creationId xmlns:p14="http://schemas.microsoft.com/office/powerpoint/2010/main" val="3254467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5C6FEF-3773-471A-A22C-00872728475C}" type="slidenum">
              <a:rPr lang="en-US" smtClean="0"/>
              <a:t>2</a:t>
            </a:fld>
            <a:endParaRPr lang="en-US"/>
          </a:p>
        </p:txBody>
      </p:sp>
    </p:spTree>
    <p:extLst>
      <p:ext uri="{BB962C8B-B14F-4D97-AF65-F5344CB8AC3E}">
        <p14:creationId xmlns:p14="http://schemas.microsoft.com/office/powerpoint/2010/main" val="2205339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32E8C-E5FC-B282-32CF-4E09915BDB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FCF689-D37B-2D61-D204-ABF14D88FE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E051DA-29E8-3BE1-B15E-FBDA3237B936}"/>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5" name="Footer Placeholder 4">
            <a:extLst>
              <a:ext uri="{FF2B5EF4-FFF2-40B4-BE49-F238E27FC236}">
                <a16:creationId xmlns:a16="http://schemas.microsoft.com/office/drawing/2014/main" id="{6D3613E3-6F50-6B14-58D3-002BB535CB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40BEF-3C06-0C97-921A-457E8E363392}"/>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1457448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1BA5-A878-CCE2-24F1-540A53CB2E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3923C5-B59D-2A98-15C5-0F4585335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2416CD-5160-EF87-0657-F40D441B2C58}"/>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5" name="Footer Placeholder 4">
            <a:extLst>
              <a:ext uri="{FF2B5EF4-FFF2-40B4-BE49-F238E27FC236}">
                <a16:creationId xmlns:a16="http://schemas.microsoft.com/office/drawing/2014/main" id="{549CD722-9157-2799-71A7-862B53444F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0056BB-ECF2-7493-7D45-619CCA612441}"/>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1968790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B8998-84C0-C3E8-C9CA-05FC11BD8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7CF58D-FD15-885E-92C8-6D9B4DAB31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358E58-C348-211B-1BD8-E27AE1408762}"/>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5" name="Footer Placeholder 4">
            <a:extLst>
              <a:ext uri="{FF2B5EF4-FFF2-40B4-BE49-F238E27FC236}">
                <a16:creationId xmlns:a16="http://schemas.microsoft.com/office/drawing/2014/main" id="{F95C82C4-A798-1444-101A-93B21A8D07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06DC00-8C7E-3A5B-72DC-004803BD6EDC}"/>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2012450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ED81-79CE-9062-123D-901BC80147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F67E5D-CDCD-7B40-8E01-F40D17925D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4D6631-3655-EBAD-B359-7BDBFEC406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C005B4-03A1-489D-F730-294A77648CA7}"/>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6" name="Footer Placeholder 5">
            <a:extLst>
              <a:ext uri="{FF2B5EF4-FFF2-40B4-BE49-F238E27FC236}">
                <a16:creationId xmlns:a16="http://schemas.microsoft.com/office/drawing/2014/main" id="{BAE46B7F-4104-F59D-F8D2-F720A48CCC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CC91C2-0F60-5988-DB67-3EE960ED05CB}"/>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980661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3A783-ACB9-ADC1-97D1-428833F245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560176-E503-AB8E-31E3-120CB23A95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635931-1B5D-00B7-1C6A-0ECDBF057C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FAA054-511D-D517-ED13-B26B0FAB95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02AA2C-2DE1-EB11-1CCB-4E12D9DAC4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91E675-FBD4-8DBD-2485-32BDF02AC4F4}"/>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8" name="Footer Placeholder 7">
            <a:extLst>
              <a:ext uri="{FF2B5EF4-FFF2-40B4-BE49-F238E27FC236}">
                <a16:creationId xmlns:a16="http://schemas.microsoft.com/office/drawing/2014/main" id="{5410D95F-973F-B465-A520-AB4B565B24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94B764-F9E9-3617-4357-99A7BFE6B101}"/>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164331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EB3A0-A29D-E207-56A6-370A6DF853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647A15-C297-E92E-3368-344C5B62B198}"/>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4" name="Footer Placeholder 3">
            <a:extLst>
              <a:ext uri="{FF2B5EF4-FFF2-40B4-BE49-F238E27FC236}">
                <a16:creationId xmlns:a16="http://schemas.microsoft.com/office/drawing/2014/main" id="{7276DC65-DF66-48F0-41CF-AFF1573379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BCA2E4-8060-9FD9-367B-773014FBA65B}"/>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2892085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962D4D-6BE5-6CA7-2684-76B33E6A2BB5}"/>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3" name="Footer Placeholder 2">
            <a:extLst>
              <a:ext uri="{FF2B5EF4-FFF2-40B4-BE49-F238E27FC236}">
                <a16:creationId xmlns:a16="http://schemas.microsoft.com/office/drawing/2014/main" id="{2C98A03E-1EB0-0354-4941-20FED2DF1A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072F83-1900-57A6-BE41-53891B1E21A8}"/>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3200593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69058-5FF5-1295-F231-3C85FA8E03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3E8EE8-DB40-8138-0A74-916CC9D7CF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94A1CD-37E5-0FA0-57E1-77F9509726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D8555-CD9E-7144-E245-B10B69053DC3}"/>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6" name="Footer Placeholder 5">
            <a:extLst>
              <a:ext uri="{FF2B5EF4-FFF2-40B4-BE49-F238E27FC236}">
                <a16:creationId xmlns:a16="http://schemas.microsoft.com/office/drawing/2014/main" id="{28E650C1-9790-6AF3-8724-D9F1793DE5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3372FB-ABA7-3E7F-303D-F9B8A1079463}"/>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1884621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48B74-1808-D72C-8635-8D9945BDA7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C9E95B-C189-16D5-DDE7-BCEB689F83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638828-826D-A221-FC27-8D154360F7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2F2228-9C14-B54C-CBF4-1FB2D0C9B352}"/>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6" name="Footer Placeholder 5">
            <a:extLst>
              <a:ext uri="{FF2B5EF4-FFF2-40B4-BE49-F238E27FC236}">
                <a16:creationId xmlns:a16="http://schemas.microsoft.com/office/drawing/2014/main" id="{809B7E0D-8A0B-F959-0747-437A678217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AFE251-629D-2F48-3EFD-070DE26C4130}"/>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162506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49534-18E3-50B8-5EFF-CEF49789BD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6412A3-EF17-1EE9-DDFF-CBFAE0D0F7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EB03F6-CE52-262D-412B-AB65F7F93F04}"/>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5" name="Footer Placeholder 4">
            <a:extLst>
              <a:ext uri="{FF2B5EF4-FFF2-40B4-BE49-F238E27FC236}">
                <a16:creationId xmlns:a16="http://schemas.microsoft.com/office/drawing/2014/main" id="{4CDD7B5B-820F-2E47-C5BC-DD1253C5FE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158D90-E436-A199-83D7-91769D35FB18}"/>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2628235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290149-E942-7B32-0C54-2CAEE8DEEB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20D2AE-9BAA-8DB9-AD08-E06CB0887A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0E14F-9689-050B-1797-CB1441D80798}"/>
              </a:ext>
            </a:extLst>
          </p:cNvPr>
          <p:cNvSpPr>
            <a:spLocks noGrp="1"/>
          </p:cNvSpPr>
          <p:nvPr>
            <p:ph type="dt" sz="half" idx="10"/>
          </p:nvPr>
        </p:nvSpPr>
        <p:spPr/>
        <p:txBody>
          <a:bodyPr/>
          <a:lstStyle/>
          <a:p>
            <a:fld id="{428FA860-121A-4991-AE9E-2470BD14CA62}" type="datetimeFigureOut">
              <a:rPr lang="en-US" smtClean="0"/>
              <a:t>9/13/2026</a:t>
            </a:fld>
            <a:endParaRPr lang="en-US"/>
          </a:p>
        </p:txBody>
      </p:sp>
      <p:sp>
        <p:nvSpPr>
          <p:cNvPr id="5" name="Footer Placeholder 4">
            <a:extLst>
              <a:ext uri="{FF2B5EF4-FFF2-40B4-BE49-F238E27FC236}">
                <a16:creationId xmlns:a16="http://schemas.microsoft.com/office/drawing/2014/main" id="{6E09FDA0-9610-7E21-E72B-82F858F90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947E7C-FD8B-E1CD-6FF7-8B8AEEB60196}"/>
              </a:ext>
            </a:extLst>
          </p:cNvPr>
          <p:cNvSpPr>
            <a:spLocks noGrp="1"/>
          </p:cNvSpPr>
          <p:nvPr>
            <p:ph type="sldNum" sz="quarter" idx="12"/>
          </p:nvPr>
        </p:nvSpPr>
        <p:spPr/>
        <p:txBody>
          <a:bodyPr/>
          <a:lstStyle/>
          <a:p>
            <a:fld id="{340964BA-F4CB-4800-9814-519E1F8739C8}" type="slidenum">
              <a:rPr lang="en-US" smtClean="0"/>
              <a:t>‹#›</a:t>
            </a:fld>
            <a:endParaRPr lang="en-US"/>
          </a:p>
        </p:txBody>
      </p:sp>
    </p:spTree>
    <p:extLst>
      <p:ext uri="{BB962C8B-B14F-4D97-AF65-F5344CB8AC3E}">
        <p14:creationId xmlns:p14="http://schemas.microsoft.com/office/powerpoint/2010/main" val="2378873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69FB31-8DD5-F2BC-124B-F824DAB188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FC4967-FACA-27D7-CAED-4B6178B456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BA81E4-BC5B-8584-EE02-2B849D30F6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8FA860-121A-4991-AE9E-2470BD14CA62}" type="datetimeFigureOut">
              <a:rPr lang="en-US" smtClean="0"/>
              <a:t>9/13/2026</a:t>
            </a:fld>
            <a:endParaRPr lang="en-US"/>
          </a:p>
        </p:txBody>
      </p:sp>
      <p:sp>
        <p:nvSpPr>
          <p:cNvPr id="5" name="Footer Placeholder 4">
            <a:extLst>
              <a:ext uri="{FF2B5EF4-FFF2-40B4-BE49-F238E27FC236}">
                <a16:creationId xmlns:a16="http://schemas.microsoft.com/office/drawing/2014/main" id="{1587DA7B-D40B-6299-BDC2-7A46F564F6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CEDDDA-A767-7DAE-9439-F2AAB182D5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0964BA-F4CB-4800-9814-519E1F8739C8}" type="slidenum">
              <a:rPr lang="en-US" smtClean="0"/>
              <a:t>‹#›</a:t>
            </a:fld>
            <a:endParaRPr lang="en-US"/>
          </a:p>
        </p:txBody>
      </p:sp>
    </p:spTree>
    <p:extLst>
      <p:ext uri="{BB962C8B-B14F-4D97-AF65-F5344CB8AC3E}">
        <p14:creationId xmlns:p14="http://schemas.microsoft.com/office/powerpoint/2010/main" val="3420274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amsunghvac.com/residential/windfree-standard" TargetMode="External"/><Relationship Id="rId2" Type="http://schemas.openxmlformats.org/officeDocument/2006/relationships/hyperlink" Target="https://samsung-files.s3.us-east-1.amazonaws.com/Tech_Files/Marketing_Dept/Literature/88459_Samsung_2025_FJM_Brochure_CMYK_Interactive.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22station.com/actownhal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85343-A734-14B1-6469-145B10E439A2}"/>
              </a:ext>
            </a:extLst>
          </p:cNvPr>
          <p:cNvSpPr>
            <a:spLocks noGrp="1"/>
          </p:cNvSpPr>
          <p:nvPr>
            <p:ph type="ctrTitle"/>
          </p:nvPr>
        </p:nvSpPr>
        <p:spPr/>
        <p:txBody>
          <a:bodyPr/>
          <a:lstStyle/>
          <a:p>
            <a:r>
              <a:rPr lang="en-US" dirty="0"/>
              <a:t>Air Conditioning and 22 Station</a:t>
            </a:r>
          </a:p>
        </p:txBody>
      </p:sp>
    </p:spTree>
    <p:extLst>
      <p:ext uri="{BB962C8B-B14F-4D97-AF65-F5344CB8AC3E}">
        <p14:creationId xmlns:p14="http://schemas.microsoft.com/office/powerpoint/2010/main" val="558155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AD85AF-8993-EA9E-4D2D-698BF3C472E2}"/>
              </a:ext>
            </a:extLst>
          </p:cNvPr>
          <p:cNvSpPr>
            <a:spLocks noGrp="1"/>
          </p:cNvSpPr>
          <p:nvPr>
            <p:ph idx="1"/>
          </p:nvPr>
        </p:nvSpPr>
        <p:spPr/>
        <p:txBody>
          <a:bodyPr/>
          <a:lstStyle/>
          <a:p>
            <a:pPr marL="0" indent="0">
              <a:buNone/>
            </a:pPr>
            <a:r>
              <a:rPr lang="en-US" dirty="0"/>
              <a:t>This document is meant to be reviewed with the accompanying oral commentary.   Without the accompanying oral commentary, readers may not obtain a complete understanding of material in this document. </a:t>
            </a:r>
          </a:p>
        </p:txBody>
      </p:sp>
    </p:spTree>
    <p:extLst>
      <p:ext uri="{BB962C8B-B14F-4D97-AF65-F5344CB8AC3E}">
        <p14:creationId xmlns:p14="http://schemas.microsoft.com/office/powerpoint/2010/main" val="366778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0D235-5042-4A71-91D1-25A8AFC256A1}"/>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7E36FBB-CA75-DDE3-53B9-45FE1D49FBC4}"/>
              </a:ext>
            </a:extLst>
          </p:cNvPr>
          <p:cNvSpPr>
            <a:spLocks noGrp="1"/>
          </p:cNvSpPr>
          <p:nvPr>
            <p:ph idx="1"/>
          </p:nvPr>
        </p:nvSpPr>
        <p:spPr/>
        <p:txBody>
          <a:bodyPr/>
          <a:lstStyle/>
          <a:p>
            <a:r>
              <a:rPr lang="en-US" dirty="0"/>
              <a:t>Introductions</a:t>
            </a:r>
          </a:p>
          <a:p>
            <a:r>
              <a:rPr lang="en-US" dirty="0"/>
              <a:t>Air Conditioning In Units</a:t>
            </a:r>
          </a:p>
          <a:p>
            <a:r>
              <a:rPr lang="en-US" dirty="0"/>
              <a:t>Q&amp;A</a:t>
            </a:r>
          </a:p>
          <a:p>
            <a:endParaRPr lang="en-US" dirty="0"/>
          </a:p>
        </p:txBody>
      </p:sp>
    </p:spTree>
    <p:extLst>
      <p:ext uri="{BB962C8B-B14F-4D97-AF65-F5344CB8AC3E}">
        <p14:creationId xmlns:p14="http://schemas.microsoft.com/office/powerpoint/2010/main" val="3168055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09C3-4FDE-1EDA-B99B-B7BA490CBCE0}"/>
              </a:ext>
            </a:extLst>
          </p:cNvPr>
          <p:cNvSpPr>
            <a:spLocks noGrp="1"/>
          </p:cNvSpPr>
          <p:nvPr>
            <p:ph type="title"/>
          </p:nvPr>
        </p:nvSpPr>
        <p:spPr/>
        <p:txBody>
          <a:bodyPr/>
          <a:lstStyle/>
          <a:p>
            <a:r>
              <a:rPr lang="en-US" dirty="0"/>
              <a:t>Current AC Situation at 22 Station</a:t>
            </a:r>
          </a:p>
        </p:txBody>
      </p:sp>
      <p:sp>
        <p:nvSpPr>
          <p:cNvPr id="3" name="Content Placeholder 2">
            <a:extLst>
              <a:ext uri="{FF2B5EF4-FFF2-40B4-BE49-F238E27FC236}">
                <a16:creationId xmlns:a16="http://schemas.microsoft.com/office/drawing/2014/main" id="{F77A6840-3CB6-E648-524F-F1F2767FE635}"/>
              </a:ext>
            </a:extLst>
          </p:cNvPr>
          <p:cNvSpPr>
            <a:spLocks noGrp="1"/>
          </p:cNvSpPr>
          <p:nvPr>
            <p:ph idx="1"/>
          </p:nvPr>
        </p:nvSpPr>
        <p:spPr>
          <a:xfrm>
            <a:off x="838200" y="1543050"/>
            <a:ext cx="10515600" cy="5164931"/>
          </a:xfrm>
        </p:spPr>
        <p:txBody>
          <a:bodyPr>
            <a:normAutofit fontScale="55000" lnSpcReduction="20000"/>
          </a:bodyPr>
          <a:lstStyle/>
          <a:p>
            <a:pPr fontAlgn="base"/>
            <a:r>
              <a:rPr lang="en-US" sz="5000" dirty="0"/>
              <a:t>The buildings do not have Central AC or any infrastructure for Central AC. Some of the Units are very warm in the spring, summer and early fall.  With the possible trends in climate, possibly even warmer  in the future.</a:t>
            </a:r>
          </a:p>
          <a:p>
            <a:pPr fontAlgn="base"/>
            <a:r>
              <a:rPr lang="en-US" sz="5000" dirty="0"/>
              <a:t>Hotel guests often register negative comments in social media about the lack of effective AC.</a:t>
            </a:r>
          </a:p>
          <a:p>
            <a:pPr fontAlgn="base"/>
            <a:r>
              <a:rPr lang="en-US" sz="5000" dirty="0"/>
              <a:t>Arguably, the portable AC units don’t support the brand of the property and may not be as effective as desired.</a:t>
            </a:r>
          </a:p>
          <a:p>
            <a:pPr fontAlgn="base"/>
            <a:r>
              <a:rPr lang="en-US" sz="5000" dirty="0"/>
              <a:t>The future properties next door or across the street will likely have Central AC</a:t>
            </a:r>
          </a:p>
          <a:p>
            <a:pPr fontAlgn="base"/>
            <a:r>
              <a:rPr lang="en-US" sz="5000" dirty="0"/>
              <a:t>Each Unit has electrical capacity limitations </a:t>
            </a:r>
          </a:p>
          <a:p>
            <a:pPr fontAlgn="base"/>
            <a:r>
              <a:rPr lang="en-US" sz="5000" dirty="0"/>
              <a:t>Each building has  electrical stacks that have electrical capacity limitations </a:t>
            </a:r>
          </a:p>
          <a:p>
            <a:pPr fontAlgn="base"/>
            <a:r>
              <a:rPr lang="en-US" sz="5000" dirty="0"/>
              <a:t>Some Owners desire an AC solution that the Board will approve</a:t>
            </a:r>
          </a:p>
          <a:p>
            <a:pPr marL="0" indent="0" fontAlgn="base">
              <a:buNone/>
            </a:pPr>
            <a:endParaRPr lang="en-US" dirty="0"/>
          </a:p>
        </p:txBody>
      </p:sp>
    </p:spTree>
    <p:extLst>
      <p:ext uri="{BB962C8B-B14F-4D97-AF65-F5344CB8AC3E}">
        <p14:creationId xmlns:p14="http://schemas.microsoft.com/office/powerpoint/2010/main" val="2238838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7A446-E596-F6FE-EA6A-F24D9750A40A}"/>
              </a:ext>
            </a:extLst>
          </p:cNvPr>
          <p:cNvSpPr>
            <a:spLocks noGrp="1"/>
          </p:cNvSpPr>
          <p:nvPr>
            <p:ph type="title"/>
          </p:nvPr>
        </p:nvSpPr>
        <p:spPr/>
        <p:txBody>
          <a:bodyPr/>
          <a:lstStyle/>
          <a:p>
            <a:r>
              <a:rPr lang="en-US" dirty="0"/>
              <a:t>22 Station Engaged ACCO Engineered Systems to Investigate and Design AC Solutions</a:t>
            </a:r>
          </a:p>
        </p:txBody>
      </p:sp>
      <p:sp>
        <p:nvSpPr>
          <p:cNvPr id="3" name="Content Placeholder 2">
            <a:extLst>
              <a:ext uri="{FF2B5EF4-FFF2-40B4-BE49-F238E27FC236}">
                <a16:creationId xmlns:a16="http://schemas.microsoft.com/office/drawing/2014/main" id="{00A88F7D-3844-454E-7594-8A74BAEA38E3}"/>
              </a:ext>
            </a:extLst>
          </p:cNvPr>
          <p:cNvSpPr>
            <a:spLocks noGrp="1"/>
          </p:cNvSpPr>
          <p:nvPr>
            <p:ph idx="1"/>
          </p:nvPr>
        </p:nvSpPr>
        <p:spPr/>
        <p:txBody>
          <a:bodyPr/>
          <a:lstStyle/>
          <a:p>
            <a:r>
              <a:rPr lang="en-US" dirty="0"/>
              <a:t>Functional</a:t>
            </a:r>
          </a:p>
          <a:p>
            <a:r>
              <a:rPr lang="en-US" dirty="0"/>
              <a:t>Fit Within Electrical Constraints of the Building Infrastructure</a:t>
            </a:r>
          </a:p>
          <a:p>
            <a:pPr lvl="1">
              <a:buFont typeface="Calibri" panose="020F0502020204030204" pitchFamily="34" charset="0"/>
              <a:buChar char="–"/>
            </a:pPr>
            <a:r>
              <a:rPr lang="en-US" dirty="0"/>
              <a:t>Individual Units</a:t>
            </a:r>
          </a:p>
          <a:p>
            <a:pPr lvl="1">
              <a:buFont typeface="Calibri" panose="020F0502020204030204" pitchFamily="34" charset="0"/>
              <a:buChar char="–"/>
            </a:pPr>
            <a:r>
              <a:rPr lang="en-US" dirty="0"/>
              <a:t>Electrical Stacks of the Buildings</a:t>
            </a:r>
          </a:p>
          <a:p>
            <a:r>
              <a:rPr lang="en-US" dirty="0"/>
              <a:t>Aesthetic</a:t>
            </a:r>
          </a:p>
          <a:p>
            <a:r>
              <a:rPr lang="en-US" dirty="0"/>
              <a:t>Quiet</a:t>
            </a:r>
          </a:p>
        </p:txBody>
      </p:sp>
    </p:spTree>
    <p:extLst>
      <p:ext uri="{BB962C8B-B14F-4D97-AF65-F5344CB8AC3E}">
        <p14:creationId xmlns:p14="http://schemas.microsoft.com/office/powerpoint/2010/main" val="615247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5BEF-2334-5DC1-AB82-F26CF5EE177F}"/>
              </a:ext>
            </a:extLst>
          </p:cNvPr>
          <p:cNvSpPr>
            <a:spLocks noGrp="1"/>
          </p:cNvSpPr>
          <p:nvPr>
            <p:ph type="title"/>
          </p:nvPr>
        </p:nvSpPr>
        <p:spPr>
          <a:xfrm>
            <a:off x="838200" y="0"/>
            <a:ext cx="10515600" cy="1325563"/>
          </a:xfrm>
        </p:spPr>
        <p:txBody>
          <a:bodyPr/>
          <a:lstStyle/>
          <a:p>
            <a:r>
              <a:rPr lang="en-US" dirty="0"/>
              <a:t>ACCO Designed Solutions For Different Configurations</a:t>
            </a:r>
          </a:p>
        </p:txBody>
      </p:sp>
      <p:graphicFrame>
        <p:nvGraphicFramePr>
          <p:cNvPr id="4" name="Content Placeholder 3">
            <a:extLst>
              <a:ext uri="{FF2B5EF4-FFF2-40B4-BE49-F238E27FC236}">
                <a16:creationId xmlns:a16="http://schemas.microsoft.com/office/drawing/2014/main" id="{033FF93C-8788-8D30-04A1-7E8DFD3371A9}"/>
              </a:ext>
            </a:extLst>
          </p:cNvPr>
          <p:cNvGraphicFramePr>
            <a:graphicFrameLocks noGrp="1"/>
          </p:cNvGraphicFramePr>
          <p:nvPr>
            <p:ph idx="1"/>
            <p:extLst>
              <p:ext uri="{D42A27DB-BD31-4B8C-83A1-F6EECF244321}">
                <p14:modId xmlns:p14="http://schemas.microsoft.com/office/powerpoint/2010/main" val="3972084082"/>
              </p:ext>
            </p:extLst>
          </p:nvPr>
        </p:nvGraphicFramePr>
        <p:xfrm>
          <a:off x="838200" y="1325563"/>
          <a:ext cx="10664802" cy="4419600"/>
        </p:xfrm>
        <a:graphic>
          <a:graphicData uri="http://schemas.openxmlformats.org/drawingml/2006/table">
            <a:tbl>
              <a:tblPr firstRow="1" bandRow="1">
                <a:tableStyleId>{5C22544A-7EE6-4342-B048-85BDC9FD1C3A}</a:tableStyleId>
              </a:tblPr>
              <a:tblGrid>
                <a:gridCol w="1059210">
                  <a:extLst>
                    <a:ext uri="{9D8B030D-6E8A-4147-A177-3AD203B41FA5}">
                      <a16:colId xmlns:a16="http://schemas.microsoft.com/office/drawing/2014/main" val="3928184789"/>
                    </a:ext>
                  </a:extLst>
                </a:gridCol>
                <a:gridCol w="2135297">
                  <a:extLst>
                    <a:ext uri="{9D8B030D-6E8A-4147-A177-3AD203B41FA5}">
                      <a16:colId xmlns:a16="http://schemas.microsoft.com/office/drawing/2014/main" val="1572156254"/>
                    </a:ext>
                  </a:extLst>
                </a:gridCol>
                <a:gridCol w="3290181">
                  <a:extLst>
                    <a:ext uri="{9D8B030D-6E8A-4147-A177-3AD203B41FA5}">
                      <a16:colId xmlns:a16="http://schemas.microsoft.com/office/drawing/2014/main" val="2438998238"/>
                    </a:ext>
                  </a:extLst>
                </a:gridCol>
                <a:gridCol w="1144921">
                  <a:extLst>
                    <a:ext uri="{9D8B030D-6E8A-4147-A177-3AD203B41FA5}">
                      <a16:colId xmlns:a16="http://schemas.microsoft.com/office/drawing/2014/main" val="3422711418"/>
                    </a:ext>
                  </a:extLst>
                </a:gridCol>
                <a:gridCol w="1021977">
                  <a:extLst>
                    <a:ext uri="{9D8B030D-6E8A-4147-A177-3AD203B41FA5}">
                      <a16:colId xmlns:a16="http://schemas.microsoft.com/office/drawing/2014/main" val="1705695234"/>
                    </a:ext>
                  </a:extLst>
                </a:gridCol>
                <a:gridCol w="1029660">
                  <a:extLst>
                    <a:ext uri="{9D8B030D-6E8A-4147-A177-3AD203B41FA5}">
                      <a16:colId xmlns:a16="http://schemas.microsoft.com/office/drawing/2014/main" val="1037737453"/>
                    </a:ext>
                  </a:extLst>
                </a:gridCol>
                <a:gridCol w="983556">
                  <a:extLst>
                    <a:ext uri="{9D8B030D-6E8A-4147-A177-3AD203B41FA5}">
                      <a16:colId xmlns:a16="http://schemas.microsoft.com/office/drawing/2014/main" val="232976254"/>
                    </a:ext>
                  </a:extLst>
                </a:gridCol>
              </a:tblGrid>
              <a:tr h="184698">
                <a:tc>
                  <a:txBody>
                    <a:bodyPr/>
                    <a:lstStyle/>
                    <a:p>
                      <a:pPr algn="ctr"/>
                      <a:r>
                        <a:rPr lang="en-US" sz="1600" dirty="0"/>
                        <a:t>Unit Type</a:t>
                      </a:r>
                    </a:p>
                  </a:txBody>
                  <a:tcPr/>
                </a:tc>
                <a:tc>
                  <a:txBody>
                    <a:bodyPr/>
                    <a:lstStyle/>
                    <a:p>
                      <a:pPr algn="ctr"/>
                      <a:r>
                        <a:rPr lang="en-US" sz="1600" dirty="0"/>
                        <a:t>Product</a:t>
                      </a:r>
                    </a:p>
                  </a:txBody>
                  <a:tcPr/>
                </a:tc>
                <a:tc>
                  <a:txBody>
                    <a:bodyPr/>
                    <a:lstStyle/>
                    <a:p>
                      <a:pPr algn="ctr"/>
                      <a:r>
                        <a:rPr lang="en-US" sz="1600" dirty="0"/>
                        <a:t>Product Description</a:t>
                      </a:r>
                    </a:p>
                  </a:txBody>
                  <a:tcPr/>
                </a:tc>
                <a:tc>
                  <a:txBody>
                    <a:bodyPr/>
                    <a:lstStyle/>
                    <a:p>
                      <a:pPr algn="ctr"/>
                      <a:r>
                        <a:rPr lang="en-US" sz="1600" dirty="0"/>
                        <a:t>Base* Installed Price – 1 Room with AC</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Base* Installed Price – 2 Rooms with AC</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Base* Installed Price – 3 Rooms with AC</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Base* Installed Price – 1 Room with AC</a:t>
                      </a:r>
                    </a:p>
                  </a:txBody>
                  <a:tcPr/>
                </a:tc>
                <a:extLst>
                  <a:ext uri="{0D108BD9-81ED-4DB2-BD59-A6C34878D82A}">
                    <a16:rowId xmlns:a16="http://schemas.microsoft.com/office/drawing/2014/main" val="335610726"/>
                  </a:ext>
                </a:extLst>
              </a:tr>
              <a:tr h="370840">
                <a:tc>
                  <a:txBody>
                    <a:bodyPr/>
                    <a:lstStyle/>
                    <a:p>
                      <a:r>
                        <a:rPr lang="en-US" sz="1600" dirty="0"/>
                        <a:t>One Bedroom</a:t>
                      </a:r>
                    </a:p>
                  </a:txBody>
                  <a:tcPr/>
                </a:tc>
                <a:tc>
                  <a:txBody>
                    <a:bodyPr/>
                    <a:lstStyle/>
                    <a:p>
                      <a:pPr algn="l"/>
                      <a:r>
                        <a:rPr lang="en-US" sz="1600" kern="1200" dirty="0">
                          <a:solidFill>
                            <a:schemeClr val="dk1"/>
                          </a:solidFill>
                          <a:effectLst/>
                          <a:latin typeface="+mn-lt"/>
                          <a:ea typeface="+mn-ea"/>
                          <a:cs typeface="+mn-cs"/>
                        </a:rPr>
                        <a:t>Samsung 1.5 Ton Mini split with air handler(s) and (1) condenser</a:t>
                      </a:r>
                      <a:endParaRPr lang="en-US" sz="1600" dirty="0"/>
                    </a:p>
                  </a:txBody>
                  <a:tcPr/>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rgbClr val="0070C0"/>
                          </a:solidFill>
                          <a:latin typeface="+mn-lt"/>
                          <a:ea typeface="+mn-ea"/>
                          <a:cs typeface="+mn-cs"/>
                          <a:hlinkClick r:id="rId2" tooltip="https://samsung-files.s3.us-east-1.amazonaws.com/Tech_Files/Marketing_Dept/Literature/88459_Samsung_2025_FJM_Brochure_CMYK_Interactive.pdf">
                            <a:extLst>
                              <a:ext uri="{A12FA001-AC4F-418D-AE19-62706E023703}">
                                <ahyp:hlinkClr xmlns:ahyp="http://schemas.microsoft.com/office/drawing/2018/hyperlinkcolor" val="tx"/>
                              </a:ext>
                            </a:extLst>
                          </a:hlinkClick>
                        </a:rPr>
                        <a:t>https://samsung-files.s3.us-east-1.amazonaws.com/Tech_Files/Marketing_Dept/Literature/88459_Samsung_2025_FJM_Brochure_CMYK_Interactive.pdf</a:t>
                      </a:r>
                      <a:endParaRPr lang="en-US" sz="1600" kern="1200" dirty="0">
                        <a:solidFill>
                          <a:srgbClr val="0070C0"/>
                        </a:solidFill>
                        <a:latin typeface="+mn-lt"/>
                        <a:ea typeface="+mn-ea"/>
                        <a:cs typeface="+mn-cs"/>
                      </a:endParaRPr>
                    </a:p>
                    <a:p>
                      <a:pPr marL="115888" lvl="0" indent="-115888" algn="l" defTabSz="914400" rtl="0" eaLnBrk="1" latinLnBrk="0" hangingPunct="1">
                        <a:buFont typeface="Arial" panose="020B0604020202020204" pitchFamily="34" charset="0"/>
                        <a:buChar char="•"/>
                        <a:tabLst/>
                      </a:pPr>
                      <a:r>
                        <a:rPr lang="en-US" sz="1600" kern="1200" dirty="0">
                          <a:solidFill>
                            <a:schemeClr val="dk1"/>
                          </a:solidFill>
                          <a:latin typeface="+mn-lt"/>
                          <a:ea typeface="+mn-ea"/>
                          <a:cs typeface="+mn-cs"/>
                        </a:rPr>
                        <a:t>See below also</a:t>
                      </a:r>
                    </a:p>
                  </a:txBody>
                  <a:tcPr/>
                </a:tc>
                <a:tc>
                  <a:txBody>
                    <a:bodyPr/>
                    <a:lstStyle/>
                    <a:p>
                      <a:pPr algn="ctr"/>
                      <a:r>
                        <a:rPr lang="en-US" sz="1800" kern="1200" dirty="0">
                          <a:solidFill>
                            <a:schemeClr val="dk1"/>
                          </a:solidFill>
                          <a:effectLst/>
                          <a:latin typeface="+mn-lt"/>
                          <a:ea typeface="+mn-ea"/>
                          <a:cs typeface="+mn-cs"/>
                        </a:rPr>
                        <a:t>$44,780</a:t>
                      </a:r>
                      <a:endParaRPr lang="en-US" sz="1600" dirty="0"/>
                    </a:p>
                  </a:txBody>
                  <a:tcPr/>
                </a:tc>
                <a:tc>
                  <a:txBody>
                    <a:bodyPr/>
                    <a:lstStyle/>
                    <a:p>
                      <a:pPr algn="ctr"/>
                      <a:r>
                        <a:rPr lang="en-US" sz="1800" kern="1200" dirty="0">
                          <a:solidFill>
                            <a:schemeClr val="dk1"/>
                          </a:solidFill>
                          <a:effectLst/>
                          <a:latin typeface="+mn-lt"/>
                          <a:ea typeface="+mn-ea"/>
                          <a:cs typeface="+mn-cs"/>
                        </a:rPr>
                        <a:t>$47,550</a:t>
                      </a:r>
                      <a:endParaRPr lang="en-US" sz="1600" dirty="0"/>
                    </a:p>
                  </a:txBody>
                  <a:tcPr/>
                </a:tc>
                <a:tc>
                  <a:txBody>
                    <a:bodyPr/>
                    <a:lstStyle/>
                    <a:p>
                      <a:pPr algn="ctr"/>
                      <a:r>
                        <a:rPr lang="en-US" sz="1600" dirty="0"/>
                        <a:t>N/A</a:t>
                      </a:r>
                    </a:p>
                  </a:txBody>
                  <a:tcPr/>
                </a:tc>
                <a:tc>
                  <a:txBody>
                    <a:bodyPr/>
                    <a:lstStyle/>
                    <a:p>
                      <a:pPr algn="ctr"/>
                      <a:r>
                        <a:rPr lang="en-US" sz="1600" dirty="0"/>
                        <a:t>N/A</a:t>
                      </a:r>
                    </a:p>
                  </a:txBody>
                  <a:tcPr/>
                </a:tc>
                <a:extLst>
                  <a:ext uri="{0D108BD9-81ED-4DB2-BD59-A6C34878D82A}">
                    <a16:rowId xmlns:a16="http://schemas.microsoft.com/office/drawing/2014/main" val="2050636861"/>
                  </a:ext>
                </a:extLst>
              </a:tr>
              <a:tr h="370840">
                <a:tc>
                  <a:txBody>
                    <a:bodyPr/>
                    <a:lstStyle/>
                    <a:p>
                      <a:r>
                        <a:rPr lang="en-US" sz="1600" dirty="0"/>
                        <a:t>Two Bedrooms</a:t>
                      </a:r>
                    </a:p>
                  </a:txBody>
                  <a:tcPr/>
                </a:tc>
                <a:tc>
                  <a:txBody>
                    <a:bodyPr/>
                    <a:lstStyle/>
                    <a:p>
                      <a:pPr algn="l"/>
                      <a:r>
                        <a:rPr lang="en-US" sz="1600" kern="1200" dirty="0">
                          <a:solidFill>
                            <a:schemeClr val="dk1"/>
                          </a:solidFill>
                          <a:effectLst/>
                          <a:latin typeface="+mn-lt"/>
                          <a:ea typeface="+mn-ea"/>
                          <a:cs typeface="+mn-cs"/>
                        </a:rPr>
                        <a:t>Samsung 2.0 Ton Mini split with air handler(s) and (1) condenser</a:t>
                      </a:r>
                      <a:endParaRPr lang="en-US" sz="1600" dirty="0"/>
                    </a:p>
                  </a:txBody>
                  <a:tcPr marL="68580" marR="68580" marT="0" marB="0"/>
                </a:tc>
                <a:tc>
                  <a:txBody>
                    <a:bodyPr/>
                    <a:lstStyle/>
                    <a:p>
                      <a:pPr marL="115888" indent="-115888" algn="l">
                        <a:buFont typeface="Arial" panose="020B0604020202020204" pitchFamily="34" charset="0"/>
                        <a:buChar char="•"/>
                        <a:tabLst/>
                      </a:pPr>
                      <a:r>
                        <a:rPr lang="en-US" sz="1600" dirty="0"/>
                        <a:t>Same as above</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hlinkClick r:id="rId3"/>
                        </a:rPr>
                        <a:t>https://www.samsunghvac.com/residential/windfree-standard</a:t>
                      </a: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$45,700</a:t>
                      </a: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$47,250</a:t>
                      </a: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$50,000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N/A</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extLst>
                  <a:ext uri="{0D108BD9-81ED-4DB2-BD59-A6C34878D82A}">
                    <a16:rowId xmlns:a16="http://schemas.microsoft.com/office/drawing/2014/main" val="1331490883"/>
                  </a:ext>
                </a:extLst>
              </a:tr>
              <a:tr h="370840">
                <a:tc>
                  <a:txBody>
                    <a:bodyPr/>
                    <a:lstStyle/>
                    <a:p>
                      <a:r>
                        <a:rPr lang="en-US" sz="1600" dirty="0"/>
                        <a:t>Three Bedrooms</a:t>
                      </a:r>
                    </a:p>
                  </a:txBody>
                  <a:tcPr/>
                </a:tc>
                <a:tc>
                  <a:txBody>
                    <a:bodyPr/>
                    <a:lstStyle/>
                    <a:p>
                      <a:pPr algn="l"/>
                      <a:r>
                        <a:rPr lang="en-US" sz="1600" kern="1200" dirty="0">
                          <a:solidFill>
                            <a:schemeClr val="dk1"/>
                          </a:solidFill>
                          <a:effectLst/>
                          <a:latin typeface="+mn-lt"/>
                          <a:ea typeface="+mn-ea"/>
                          <a:cs typeface="+mn-cs"/>
                        </a:rPr>
                        <a:t>Samsung 3.0 Ton Mini split with air handler(s) and (1) condenser</a:t>
                      </a:r>
                      <a:endParaRPr lang="en-US" sz="1600" dirty="0"/>
                    </a:p>
                  </a:txBody>
                  <a:tcPr marL="68580" marR="68580" marT="0" marB="0"/>
                </a:tc>
                <a:tc>
                  <a:txBody>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Same as above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$52,700</a:t>
                      </a: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$55,500</a:t>
                      </a: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$57,250</a:t>
                      </a: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$59,800</a:t>
                      </a:r>
                      <a:endParaRPr lang="en-US" sz="1600" dirty="0"/>
                    </a:p>
                  </a:txBody>
                  <a:tcPr/>
                </a:tc>
                <a:extLst>
                  <a:ext uri="{0D108BD9-81ED-4DB2-BD59-A6C34878D82A}">
                    <a16:rowId xmlns:a16="http://schemas.microsoft.com/office/drawing/2014/main" val="2375989927"/>
                  </a:ext>
                </a:extLst>
              </a:tr>
            </a:tbl>
          </a:graphicData>
        </a:graphic>
      </p:graphicFrame>
      <p:sp>
        <p:nvSpPr>
          <p:cNvPr id="6" name="TextBox 5">
            <a:extLst>
              <a:ext uri="{FF2B5EF4-FFF2-40B4-BE49-F238E27FC236}">
                <a16:creationId xmlns:a16="http://schemas.microsoft.com/office/drawing/2014/main" id="{97B736DF-F000-1852-2F8A-DA08E7BC6101}"/>
              </a:ext>
            </a:extLst>
          </p:cNvPr>
          <p:cNvSpPr txBox="1"/>
          <p:nvPr/>
        </p:nvSpPr>
        <p:spPr>
          <a:xfrm>
            <a:off x="1098816" y="6488668"/>
            <a:ext cx="7138468" cy="369332"/>
          </a:xfrm>
          <a:prstGeom prst="rect">
            <a:avLst/>
          </a:prstGeom>
          <a:noFill/>
        </p:spPr>
        <p:txBody>
          <a:bodyPr wrap="square" rtlCol="0">
            <a:spAutoFit/>
          </a:bodyPr>
          <a:lstStyle/>
          <a:p>
            <a:r>
              <a:rPr lang="en-US" dirty="0"/>
              <a:t>*Costs for permits and unforeseen expenses are in addition</a:t>
            </a:r>
          </a:p>
        </p:txBody>
      </p:sp>
    </p:spTree>
    <p:extLst>
      <p:ext uri="{BB962C8B-B14F-4D97-AF65-F5344CB8AC3E}">
        <p14:creationId xmlns:p14="http://schemas.microsoft.com/office/powerpoint/2010/main" val="1062643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F86F1-9D5D-063A-C062-7E59603C6566}"/>
              </a:ext>
            </a:extLst>
          </p:cNvPr>
          <p:cNvSpPr>
            <a:spLocks noGrp="1"/>
          </p:cNvSpPr>
          <p:nvPr>
            <p:ph type="title"/>
          </p:nvPr>
        </p:nvSpPr>
        <p:spPr>
          <a:xfrm>
            <a:off x="330413" y="5217"/>
            <a:ext cx="11756571" cy="1325563"/>
          </a:xfrm>
        </p:spPr>
        <p:txBody>
          <a:bodyPr/>
          <a:lstStyle/>
          <a:p>
            <a:r>
              <a:rPr lang="en-US" dirty="0"/>
              <a:t>Conceptual View – One Bedroom Unit, Living Room</a:t>
            </a:r>
          </a:p>
        </p:txBody>
      </p:sp>
      <p:pic>
        <p:nvPicPr>
          <p:cNvPr id="5" name="Picture 4">
            <a:extLst>
              <a:ext uri="{FF2B5EF4-FFF2-40B4-BE49-F238E27FC236}">
                <a16:creationId xmlns:a16="http://schemas.microsoft.com/office/drawing/2014/main" id="{E39BF317-7BA0-56C3-7D40-39134DEE73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7402" y="1292130"/>
            <a:ext cx="7870282" cy="5242704"/>
          </a:xfrm>
          <a:prstGeom prst="rect">
            <a:avLst/>
          </a:prstGeom>
        </p:spPr>
      </p:pic>
      <p:sp>
        <p:nvSpPr>
          <p:cNvPr id="3" name="TextBox 2">
            <a:extLst>
              <a:ext uri="{FF2B5EF4-FFF2-40B4-BE49-F238E27FC236}">
                <a16:creationId xmlns:a16="http://schemas.microsoft.com/office/drawing/2014/main" id="{EC8B032A-FA95-9D3C-D162-021201214C94}"/>
              </a:ext>
            </a:extLst>
          </p:cNvPr>
          <p:cNvSpPr txBox="1"/>
          <p:nvPr/>
        </p:nvSpPr>
        <p:spPr>
          <a:xfrm>
            <a:off x="484095" y="1982481"/>
            <a:ext cx="2097740"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Air Handler</a:t>
            </a:r>
          </a:p>
          <a:p>
            <a:pPr marL="285750" indent="-285750">
              <a:buFont typeface="Arial" panose="020B0604020202020204" pitchFamily="34" charset="0"/>
              <a:buChar char="•"/>
            </a:pPr>
            <a:r>
              <a:rPr lang="en-US" sz="2400" dirty="0"/>
              <a:t>Soffit</a:t>
            </a:r>
          </a:p>
          <a:p>
            <a:pPr marL="285750" indent="-285750">
              <a:buFont typeface="Arial" panose="020B0604020202020204" pitchFamily="34" charset="0"/>
              <a:buChar char="•"/>
            </a:pPr>
            <a:r>
              <a:rPr lang="en-US" sz="2400" dirty="0"/>
              <a:t>Condensate Removal</a:t>
            </a:r>
          </a:p>
        </p:txBody>
      </p:sp>
    </p:spTree>
    <p:extLst>
      <p:ext uri="{BB962C8B-B14F-4D97-AF65-F5344CB8AC3E}">
        <p14:creationId xmlns:p14="http://schemas.microsoft.com/office/powerpoint/2010/main" val="307126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27822-9FDC-34C4-9DFA-19B24FD0E5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5E2ED-AA1B-8779-6799-71EA93EA37B8}"/>
              </a:ext>
            </a:extLst>
          </p:cNvPr>
          <p:cNvSpPr>
            <a:spLocks noGrp="1"/>
          </p:cNvSpPr>
          <p:nvPr>
            <p:ph type="title"/>
          </p:nvPr>
        </p:nvSpPr>
        <p:spPr>
          <a:xfrm>
            <a:off x="607039" y="0"/>
            <a:ext cx="11441526" cy="1325563"/>
          </a:xfrm>
        </p:spPr>
        <p:txBody>
          <a:bodyPr/>
          <a:lstStyle/>
          <a:p>
            <a:r>
              <a:rPr lang="en-US" dirty="0"/>
              <a:t>Conceptual View – One Bedroom Unit, Bedroom</a:t>
            </a:r>
          </a:p>
        </p:txBody>
      </p:sp>
      <p:pic>
        <p:nvPicPr>
          <p:cNvPr id="4" name="Picture 3">
            <a:extLst>
              <a:ext uri="{FF2B5EF4-FFF2-40B4-BE49-F238E27FC236}">
                <a16:creationId xmlns:a16="http://schemas.microsoft.com/office/drawing/2014/main" id="{9D507332-FF2D-BFEC-6718-8D889A95F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0892" y="1183555"/>
            <a:ext cx="8096730" cy="5397820"/>
          </a:xfrm>
          <a:prstGeom prst="rect">
            <a:avLst/>
          </a:prstGeom>
        </p:spPr>
      </p:pic>
      <p:sp>
        <p:nvSpPr>
          <p:cNvPr id="6" name="TextBox 5">
            <a:extLst>
              <a:ext uri="{FF2B5EF4-FFF2-40B4-BE49-F238E27FC236}">
                <a16:creationId xmlns:a16="http://schemas.microsoft.com/office/drawing/2014/main" id="{6779E418-C3EC-B62A-5447-D1B1EBA3CACC}"/>
              </a:ext>
            </a:extLst>
          </p:cNvPr>
          <p:cNvSpPr txBox="1"/>
          <p:nvPr/>
        </p:nvSpPr>
        <p:spPr>
          <a:xfrm>
            <a:off x="484095" y="1982481"/>
            <a:ext cx="2097740"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Air Handler</a:t>
            </a:r>
          </a:p>
          <a:p>
            <a:pPr marL="285750" indent="-285750">
              <a:buFont typeface="Arial" panose="020B0604020202020204" pitchFamily="34" charset="0"/>
              <a:buChar char="•"/>
            </a:pPr>
            <a:r>
              <a:rPr lang="en-US" sz="2400" dirty="0"/>
              <a:t>Soffit</a:t>
            </a:r>
          </a:p>
          <a:p>
            <a:pPr marL="285750" indent="-285750">
              <a:buFont typeface="Arial" panose="020B0604020202020204" pitchFamily="34" charset="0"/>
              <a:buChar char="•"/>
            </a:pPr>
            <a:r>
              <a:rPr lang="en-US" sz="2400" dirty="0"/>
              <a:t>Condensate Removal</a:t>
            </a:r>
          </a:p>
        </p:txBody>
      </p:sp>
    </p:spTree>
    <p:extLst>
      <p:ext uri="{BB962C8B-B14F-4D97-AF65-F5344CB8AC3E}">
        <p14:creationId xmlns:p14="http://schemas.microsoft.com/office/powerpoint/2010/main" val="3427695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8795E-94FB-8D11-E222-F7D46D8DF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1FDBC-BCAF-B635-0701-AC7A0ECD0961}"/>
              </a:ext>
            </a:extLst>
          </p:cNvPr>
          <p:cNvSpPr>
            <a:spLocks noGrp="1"/>
          </p:cNvSpPr>
          <p:nvPr>
            <p:ph type="title"/>
          </p:nvPr>
        </p:nvSpPr>
        <p:spPr>
          <a:xfrm>
            <a:off x="607039" y="0"/>
            <a:ext cx="11441526" cy="1325563"/>
          </a:xfrm>
        </p:spPr>
        <p:txBody>
          <a:bodyPr/>
          <a:lstStyle/>
          <a:p>
            <a:r>
              <a:rPr lang="en-US" dirty="0"/>
              <a:t>Conceptual View – Exterior Deck</a:t>
            </a:r>
          </a:p>
        </p:txBody>
      </p:sp>
      <p:pic>
        <p:nvPicPr>
          <p:cNvPr id="5" name="Picture 4">
            <a:extLst>
              <a:ext uri="{FF2B5EF4-FFF2-40B4-BE49-F238E27FC236}">
                <a16:creationId xmlns:a16="http://schemas.microsoft.com/office/drawing/2014/main" id="{EC1AF7CF-802E-88D5-D3FD-30A5EC079A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8907" y="1125709"/>
            <a:ext cx="9600992" cy="5401877"/>
          </a:xfrm>
          <a:prstGeom prst="rect">
            <a:avLst/>
          </a:prstGeom>
        </p:spPr>
      </p:pic>
      <p:sp>
        <p:nvSpPr>
          <p:cNvPr id="7" name="TextBox 6">
            <a:extLst>
              <a:ext uri="{FF2B5EF4-FFF2-40B4-BE49-F238E27FC236}">
                <a16:creationId xmlns:a16="http://schemas.microsoft.com/office/drawing/2014/main" id="{39531EB5-9BE1-8422-3254-A1529E2D41D3}"/>
              </a:ext>
            </a:extLst>
          </p:cNvPr>
          <p:cNvSpPr txBox="1"/>
          <p:nvPr/>
        </p:nvSpPr>
        <p:spPr>
          <a:xfrm>
            <a:off x="3365370" y="4713402"/>
            <a:ext cx="2592371" cy="707886"/>
          </a:xfrm>
          <a:prstGeom prst="rect">
            <a:avLst/>
          </a:prstGeom>
          <a:noFill/>
        </p:spPr>
        <p:txBody>
          <a:bodyPr wrap="square" rtlCol="0">
            <a:spAutoFit/>
          </a:bodyPr>
          <a:lstStyle/>
          <a:p>
            <a:r>
              <a:rPr lang="en-US" sz="2000" dirty="0">
                <a:solidFill>
                  <a:srgbClr val="FF0000"/>
                </a:solidFill>
              </a:rPr>
              <a:t>Actual Location Would NOT Block Doorway</a:t>
            </a:r>
          </a:p>
        </p:txBody>
      </p:sp>
    </p:spTree>
    <p:extLst>
      <p:ext uri="{BB962C8B-B14F-4D97-AF65-F5344CB8AC3E}">
        <p14:creationId xmlns:p14="http://schemas.microsoft.com/office/powerpoint/2010/main" val="1931627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6362C-DB1C-1C4F-3FBA-6A8729565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041D7-59FB-865F-B4CC-1F24307A921D}"/>
              </a:ext>
            </a:extLst>
          </p:cNvPr>
          <p:cNvSpPr>
            <a:spLocks noGrp="1"/>
          </p:cNvSpPr>
          <p:nvPr>
            <p:ph type="title"/>
          </p:nvPr>
        </p:nvSpPr>
        <p:spPr>
          <a:xfrm>
            <a:off x="607039" y="0"/>
            <a:ext cx="11441526" cy="1325563"/>
          </a:xfrm>
        </p:spPr>
        <p:txBody>
          <a:bodyPr/>
          <a:lstStyle/>
          <a:p>
            <a:r>
              <a:rPr lang="en-US" dirty="0"/>
              <a:t>Conceptual View – Exterior Deck from Street View May Require PVNC Approval</a:t>
            </a:r>
          </a:p>
        </p:txBody>
      </p:sp>
      <p:pic>
        <p:nvPicPr>
          <p:cNvPr id="4" name="Picture 3">
            <a:extLst>
              <a:ext uri="{FF2B5EF4-FFF2-40B4-BE49-F238E27FC236}">
                <a16:creationId xmlns:a16="http://schemas.microsoft.com/office/drawing/2014/main" id="{D58B71B9-F389-1B82-9552-A756D60B3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4780" y="1792053"/>
            <a:ext cx="7061626" cy="4944518"/>
          </a:xfrm>
          <a:prstGeom prst="rect">
            <a:avLst/>
          </a:prstGeom>
        </p:spPr>
      </p:pic>
      <p:sp>
        <p:nvSpPr>
          <p:cNvPr id="6" name="TextBox 5">
            <a:extLst>
              <a:ext uri="{FF2B5EF4-FFF2-40B4-BE49-F238E27FC236}">
                <a16:creationId xmlns:a16="http://schemas.microsoft.com/office/drawing/2014/main" id="{67470F68-7091-5DBC-F113-04B9F8BAE386}"/>
              </a:ext>
            </a:extLst>
          </p:cNvPr>
          <p:cNvSpPr txBox="1"/>
          <p:nvPr/>
        </p:nvSpPr>
        <p:spPr>
          <a:xfrm>
            <a:off x="2889837" y="1006609"/>
            <a:ext cx="7226833" cy="461665"/>
          </a:xfrm>
          <a:prstGeom prst="rect">
            <a:avLst/>
          </a:prstGeom>
          <a:noFill/>
        </p:spPr>
        <p:txBody>
          <a:bodyPr wrap="square" rtlCol="0">
            <a:spAutoFit/>
          </a:bodyPr>
          <a:lstStyle/>
          <a:p>
            <a:endParaRPr lang="en-US" sz="2400" dirty="0"/>
          </a:p>
        </p:txBody>
      </p:sp>
    </p:spTree>
    <p:extLst>
      <p:ext uri="{BB962C8B-B14F-4D97-AF65-F5344CB8AC3E}">
        <p14:creationId xmlns:p14="http://schemas.microsoft.com/office/powerpoint/2010/main" val="2713151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2C050-5A56-C0A6-FB5A-808F2CB16DE8}"/>
              </a:ext>
            </a:extLst>
          </p:cNvPr>
          <p:cNvSpPr>
            <a:spLocks noGrp="1"/>
          </p:cNvSpPr>
          <p:nvPr>
            <p:ph type="title"/>
          </p:nvPr>
        </p:nvSpPr>
        <p:spPr/>
        <p:txBody>
          <a:bodyPr/>
          <a:lstStyle/>
          <a:p>
            <a:r>
              <a:rPr lang="en-US" dirty="0"/>
              <a:t>External Acoustics</a:t>
            </a:r>
          </a:p>
        </p:txBody>
      </p:sp>
      <p:pic>
        <p:nvPicPr>
          <p:cNvPr id="11" name="Picture 10">
            <a:extLst>
              <a:ext uri="{FF2B5EF4-FFF2-40B4-BE49-F238E27FC236}">
                <a16:creationId xmlns:a16="http://schemas.microsoft.com/office/drawing/2014/main" id="{1D5615E5-9B58-6255-64C5-2B88463FC749}"/>
              </a:ext>
            </a:extLst>
          </p:cNvPr>
          <p:cNvPicPr>
            <a:picLocks noChangeAspect="1"/>
          </p:cNvPicPr>
          <p:nvPr/>
        </p:nvPicPr>
        <p:blipFill>
          <a:blip r:embed="rId2"/>
          <a:stretch>
            <a:fillRect/>
          </a:stretch>
        </p:blipFill>
        <p:spPr>
          <a:xfrm>
            <a:off x="238845" y="1419354"/>
            <a:ext cx="7496997" cy="5137718"/>
          </a:xfrm>
          <a:prstGeom prst="rect">
            <a:avLst/>
          </a:prstGeom>
        </p:spPr>
      </p:pic>
      <p:sp>
        <p:nvSpPr>
          <p:cNvPr id="12" name="Rectangle 11">
            <a:extLst>
              <a:ext uri="{FF2B5EF4-FFF2-40B4-BE49-F238E27FC236}">
                <a16:creationId xmlns:a16="http://schemas.microsoft.com/office/drawing/2014/main" id="{62F60140-9B2C-4F9F-7060-2478232DAC4D}"/>
              </a:ext>
            </a:extLst>
          </p:cNvPr>
          <p:cNvSpPr/>
          <p:nvPr/>
        </p:nvSpPr>
        <p:spPr>
          <a:xfrm>
            <a:off x="8498541" y="1603771"/>
            <a:ext cx="1523943" cy="235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A04F020-B969-9BE6-815C-1A6672963D3C}"/>
              </a:ext>
            </a:extLst>
          </p:cNvPr>
          <p:cNvSpPr/>
          <p:nvPr/>
        </p:nvSpPr>
        <p:spPr>
          <a:xfrm>
            <a:off x="6761950" y="1419353"/>
            <a:ext cx="1129553" cy="4047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2139B167-FD09-DD6D-1F6E-174C0C902B73}"/>
              </a:ext>
            </a:extLst>
          </p:cNvPr>
          <p:cNvSpPr>
            <a:spLocks noGrp="1"/>
          </p:cNvSpPr>
          <p:nvPr>
            <p:ph idx="1"/>
          </p:nvPr>
        </p:nvSpPr>
        <p:spPr>
          <a:xfrm>
            <a:off x="7735842" y="1825624"/>
            <a:ext cx="4217313" cy="4014241"/>
          </a:xfrm>
        </p:spPr>
        <p:txBody>
          <a:bodyPr>
            <a:normAutofit fontScale="92500" lnSpcReduction="20000"/>
          </a:bodyPr>
          <a:lstStyle/>
          <a:p>
            <a:r>
              <a:rPr lang="en-US" dirty="0"/>
              <a:t>50-55 dBA is manufacturer’s estimate</a:t>
            </a:r>
          </a:p>
          <a:p>
            <a:r>
              <a:rPr lang="en-US" dirty="0"/>
              <a:t>Roughly similar to a quiet dishwasher or modern refrigerator hum</a:t>
            </a:r>
          </a:p>
          <a:p>
            <a:r>
              <a:rPr lang="en-US" dirty="0"/>
              <a:t>dBA decreases 6 dba for every doubling of distance</a:t>
            </a:r>
          </a:p>
          <a:p>
            <a:r>
              <a:rPr lang="en-US" dirty="0"/>
              <a:t>Indoors, through modern windows, 50-55 dba typically drops to 30 –40 dBA which is similar to a laptop fan.</a:t>
            </a:r>
          </a:p>
          <a:p>
            <a:endParaRPr lang="en-US" dirty="0"/>
          </a:p>
          <a:p>
            <a:endParaRPr lang="en-US" dirty="0"/>
          </a:p>
        </p:txBody>
      </p:sp>
    </p:spTree>
    <p:extLst>
      <p:ext uri="{BB962C8B-B14F-4D97-AF65-F5344CB8AC3E}">
        <p14:creationId xmlns:p14="http://schemas.microsoft.com/office/powerpoint/2010/main" val="2671001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9003-28D6-0DA5-B279-A6495298F0C3}"/>
              </a:ext>
            </a:extLst>
          </p:cNvPr>
          <p:cNvSpPr>
            <a:spLocks noGrp="1"/>
          </p:cNvSpPr>
          <p:nvPr>
            <p:ph type="title"/>
          </p:nvPr>
        </p:nvSpPr>
        <p:spPr/>
        <p:txBody>
          <a:bodyPr/>
          <a:lstStyle/>
          <a:p>
            <a:r>
              <a:rPr lang="en-US" dirty="0"/>
              <a:t>Fall 2026 Purchase and Installation</a:t>
            </a:r>
          </a:p>
        </p:txBody>
      </p:sp>
      <p:sp>
        <p:nvSpPr>
          <p:cNvPr id="3" name="Content Placeholder 2">
            <a:extLst>
              <a:ext uri="{FF2B5EF4-FFF2-40B4-BE49-F238E27FC236}">
                <a16:creationId xmlns:a16="http://schemas.microsoft.com/office/drawing/2014/main" id="{8EEFEECD-0709-B7AE-65AF-6AE4DBF3518D}"/>
              </a:ext>
            </a:extLst>
          </p:cNvPr>
          <p:cNvSpPr>
            <a:spLocks noGrp="1"/>
          </p:cNvSpPr>
          <p:nvPr>
            <p:ph idx="1"/>
          </p:nvPr>
        </p:nvSpPr>
        <p:spPr/>
        <p:txBody>
          <a:bodyPr/>
          <a:lstStyle/>
          <a:p>
            <a:r>
              <a:rPr lang="en-US" dirty="0"/>
              <a:t>Limited Availability – three (3) to six (6) Residential Units only</a:t>
            </a:r>
          </a:p>
          <a:p>
            <a:r>
              <a:rPr lang="en-US" dirty="0"/>
              <a:t>15% Discount on Equipment</a:t>
            </a:r>
          </a:p>
          <a:p>
            <a:r>
              <a:rPr lang="en-US" dirty="0"/>
              <a:t>Indicate interest in Fall 2026 and in the future on survey at </a:t>
            </a:r>
            <a:r>
              <a:rPr lang="en-US" dirty="0">
                <a:hlinkClick r:id="rId2"/>
              </a:rPr>
              <a:t>www.22station.com/actownhall</a:t>
            </a:r>
            <a:endParaRPr lang="en-US" dirty="0"/>
          </a:p>
          <a:p>
            <a:pPr marL="0" indent="0">
              <a:buNone/>
            </a:pPr>
            <a:endParaRPr lang="en-US" dirty="0"/>
          </a:p>
          <a:p>
            <a:endParaRPr lang="en-US" dirty="0"/>
          </a:p>
        </p:txBody>
      </p:sp>
    </p:spTree>
    <p:extLst>
      <p:ext uri="{BB962C8B-B14F-4D97-AF65-F5344CB8AC3E}">
        <p14:creationId xmlns:p14="http://schemas.microsoft.com/office/powerpoint/2010/main" val="1300020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EAAFE-7C00-E7CF-0D03-BF5F9A89C790}"/>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CAB152E9-2D70-DAE4-AEAB-48F8E67ADE4E}"/>
              </a:ext>
            </a:extLst>
          </p:cNvPr>
          <p:cNvSpPr>
            <a:spLocks noGrp="1"/>
          </p:cNvSpPr>
          <p:nvPr>
            <p:ph idx="1"/>
          </p:nvPr>
        </p:nvSpPr>
        <p:spPr>
          <a:xfrm>
            <a:off x="809919" y="1825625"/>
            <a:ext cx="10515600" cy="4351338"/>
          </a:xfrm>
        </p:spPr>
        <p:txBody>
          <a:bodyPr>
            <a:normAutofit fontScale="85000" lnSpcReduction="20000"/>
          </a:bodyPr>
          <a:lstStyle/>
          <a:p>
            <a:r>
              <a:rPr lang="en-US" dirty="0"/>
              <a:t>The installation price seems to be way higher than expected for such equipment. Any breakdown to understand the cost?</a:t>
            </a:r>
          </a:p>
          <a:p>
            <a:r>
              <a:rPr lang="en-US" dirty="0"/>
              <a:t>What will be the noise level from other units? Will there be AC in the living room and kitchen?</a:t>
            </a:r>
          </a:p>
          <a:p>
            <a:r>
              <a:rPr lang="en-US" dirty="0"/>
              <a:t>Are the proposed systems dual-function (cooling AND heating)? If they provide heat, will owners be permitted to remove existing electric baseboard heaters to free up electrical panel capacity and reclaim wall space?</a:t>
            </a:r>
          </a:p>
          <a:p>
            <a:r>
              <a:rPr lang="en-US" dirty="0"/>
              <a:t>How will this effect our electricity bill paid by all homeowners. How will these individual units affect our current heating and cooling systems?</a:t>
            </a:r>
          </a:p>
          <a:p>
            <a:r>
              <a:rPr lang="en-US" dirty="0"/>
              <a:t>Will there be a bigger discount if more unit owners commit to moving forward?</a:t>
            </a:r>
          </a:p>
          <a:p>
            <a:r>
              <a:rPr lang="en-US" dirty="0"/>
              <a:t>How will this effect our electricity bill paid by all homeowners. How will these individual units affect our current heating and cooling systems?</a:t>
            </a:r>
          </a:p>
          <a:p>
            <a:r>
              <a:rPr lang="en-US" dirty="0"/>
              <a:t>Do we have a second contractor quotation?</a:t>
            </a:r>
          </a:p>
        </p:txBody>
      </p:sp>
    </p:spTree>
    <p:extLst>
      <p:ext uri="{BB962C8B-B14F-4D97-AF65-F5344CB8AC3E}">
        <p14:creationId xmlns:p14="http://schemas.microsoft.com/office/powerpoint/2010/main" val="26551777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766</TotalTime>
  <Words>698</Words>
  <Application>Microsoft Office PowerPoint</Application>
  <PresentationFormat>Widescreen</PresentationFormat>
  <Paragraphs>82</Paragraphs>
  <Slides>13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Air Conditioning and 22 Station</vt:lpstr>
      <vt:lpstr>PowerPoint Presentation</vt:lpstr>
      <vt:lpstr>Agenda</vt:lpstr>
      <vt:lpstr>Current AC Situation at 22 Station</vt:lpstr>
      <vt:lpstr>22 Station Engaged ACCO Engineered Systems to Investigate and Design AC Solutions</vt:lpstr>
      <vt:lpstr>ACCO Designed Solutions For Different Configurations</vt:lpstr>
      <vt:lpstr>Conceptual View – One Bedroom Unit, Living Room</vt:lpstr>
      <vt:lpstr>Conceptual View – One Bedroom Unit, Bedroom</vt:lpstr>
      <vt:lpstr>Conceptual View – Exterior Deck</vt:lpstr>
      <vt:lpstr>Conceptual View – Exterior Deck from Street View May Require PVNC Approval</vt:lpstr>
      <vt:lpstr>External Acoustics</vt:lpstr>
      <vt:lpstr>Fall 2026 Purchase and Installation</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Arthur Chiang</dc:creator>
  <cp:lastModifiedBy>Arthur Chiang</cp:lastModifiedBy>
  <cp:revision>23</cp:revision>
  <dcterms:created xsi:type="dcterms:W3CDTF">2026-08-23T21:43:20Z</dcterms:created>
  <dcterms:modified xsi:type="dcterms:W3CDTF">2026-09-13T21:24:13Z</dcterms:modified>
</cp:coreProperties>
</file>